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8" r:id="rId2"/>
    <p:sldId id="259" r:id="rId3"/>
    <p:sldId id="349" r:id="rId4"/>
    <p:sldId id="262" r:id="rId5"/>
    <p:sldId id="263" r:id="rId6"/>
    <p:sldId id="265" r:id="rId7"/>
    <p:sldId id="267" r:id="rId8"/>
    <p:sldId id="268" r:id="rId9"/>
    <p:sldId id="350" r:id="rId10"/>
    <p:sldId id="270" r:id="rId11"/>
    <p:sldId id="273" r:id="rId12"/>
    <p:sldId id="274" r:id="rId13"/>
    <p:sldId id="351" r:id="rId14"/>
    <p:sldId id="276" r:id="rId15"/>
    <p:sldId id="277" r:id="rId16"/>
    <p:sldId id="278" r:id="rId17"/>
    <p:sldId id="352" r:id="rId18"/>
    <p:sldId id="280" r:id="rId19"/>
    <p:sldId id="281" r:id="rId20"/>
    <p:sldId id="353" r:id="rId21"/>
    <p:sldId id="354" r:id="rId22"/>
    <p:sldId id="284" r:id="rId23"/>
    <p:sldId id="355" r:id="rId24"/>
    <p:sldId id="356" r:id="rId25"/>
    <p:sldId id="287" r:id="rId26"/>
    <p:sldId id="357" r:id="rId27"/>
    <p:sldId id="290" r:id="rId28"/>
    <p:sldId id="315" r:id="rId29"/>
    <p:sldId id="316" r:id="rId30"/>
    <p:sldId id="317" r:id="rId31"/>
    <p:sldId id="318" r:id="rId32"/>
    <p:sldId id="319" r:id="rId33"/>
    <p:sldId id="320" r:id="rId34"/>
    <p:sldId id="321" r:id="rId35"/>
    <p:sldId id="366" r:id="rId36"/>
    <p:sldId id="369" r:id="rId37"/>
    <p:sldId id="322" r:id="rId38"/>
    <p:sldId id="323" r:id="rId39"/>
    <p:sldId id="324" r:id="rId40"/>
    <p:sldId id="325" r:id="rId41"/>
    <p:sldId id="329" r:id="rId42"/>
    <p:sldId id="330" r:id="rId43"/>
    <p:sldId id="337"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BF7FF"/>
    <a:srgbClr val="DDF2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2586" autoAdjust="0"/>
  </p:normalViewPr>
  <p:slideViewPr>
    <p:cSldViewPr>
      <p:cViewPr varScale="1">
        <p:scale>
          <a:sx n="69" d="100"/>
          <a:sy n="69" d="100"/>
        </p:scale>
        <p:origin x="-120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7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9EFDCD3-AFD6-4908-A5E4-F0DBDFB3650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C567C-B37B-4CF2-9FE4-3C8C11710B17}" type="slidenum">
              <a:rPr lang="en-US"/>
              <a:pPr/>
              <a:t>1</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D41F14-9CBA-455D-8512-D38A67CD8A2A}" type="slidenum">
              <a:rPr lang="en-US"/>
              <a:pPr/>
              <a:t>10</a:t>
            </a:fld>
            <a:endParaRPr lang="en-US"/>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D2B3EC-23E7-4127-9D76-971B8AB09DCF}" type="slidenum">
              <a:rPr lang="en-US"/>
              <a:pPr/>
              <a:t>11</a:t>
            </a:fld>
            <a:endParaRPr 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F92FD-62A7-44A2-96AD-396259BB153C}" type="slidenum">
              <a:rPr lang="en-US"/>
              <a:pPr/>
              <a:t>12</a:t>
            </a:fld>
            <a:endParaRPr lang="en-US"/>
          </a:p>
        </p:txBody>
      </p:sp>
      <p:sp>
        <p:nvSpPr>
          <p:cNvPr id="304130" name="Rectangle 2"/>
          <p:cNvSpPr>
            <a:spLocks noGrp="1" noRot="1" noChangeAspect="1" noChangeArrowheads="1" noTextEdit="1"/>
          </p:cNvSpPr>
          <p:nvPr>
            <p:ph type="sldImg"/>
          </p:nvPr>
        </p:nvSpPr>
        <p:spPr>
          <a:xfrm>
            <a:off x="1150938" y="692150"/>
            <a:ext cx="4556125" cy="3416300"/>
          </a:xfrm>
          <a:ln w="12699" cap="flat">
            <a:solidFill>
              <a:schemeClr val="tx1"/>
            </a:solidFill>
          </a:ln>
        </p:spPr>
      </p:sp>
      <p:sp>
        <p:nvSpPr>
          <p:cNvPr id="304131" name="Rectangle 3"/>
          <p:cNvSpPr>
            <a:spLocks noGrp="1" noChangeArrowheads="1"/>
          </p:cNvSpPr>
          <p:nvPr>
            <p:ph type="body" idx="1"/>
          </p:nvPr>
        </p:nvSpPr>
        <p:spPr>
          <a:xfrm>
            <a:off x="914400" y="4343400"/>
            <a:ext cx="5029200" cy="4114800"/>
          </a:xfrm>
          <a:ln/>
        </p:spPr>
        <p:txBody>
          <a:bodyPr lIns="90488" tIns="44450" rIns="90488" bIns="44450"/>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454CCF-F7C5-4E17-AB59-D7B4FE404B7C}" type="slidenum">
              <a:rPr lang="en-US"/>
              <a:pPr/>
              <a:t>13</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76EFB-7714-4B5E-BAA3-6903E496E331}" type="slidenum">
              <a:rPr lang="en-US"/>
              <a:pPr/>
              <a:t>14</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5A80-C34E-4F4A-9FDD-476F70E7584E}" type="slidenum">
              <a:rPr lang="en-US"/>
              <a:pPr/>
              <a:t>15</a:t>
            </a:fld>
            <a:endParaRPr lang="en-US"/>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39ED4E-578C-4F99-AAE3-E0FADA31CBE4}" type="slidenum">
              <a:rPr lang="en-US"/>
              <a:pPr/>
              <a:t>16</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C52E3-11E5-4357-9D3F-E19E5C3DF512}" type="slidenum">
              <a:rPr lang="en-US"/>
              <a:pPr/>
              <a:t>17</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8EC4CB-B7F4-47C5-98CD-E0C0954C036B}" type="slidenum">
              <a:rPr lang="en-US"/>
              <a:pPr/>
              <a:t>18</a:t>
            </a:fld>
            <a:endParaRPr 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2FE59-B401-4303-99C7-ED43F278FB6F}" type="slidenum">
              <a:rPr lang="en-US"/>
              <a:pPr/>
              <a:t>19</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077095-7913-4BDE-B7D6-6EA40615C9E0}" type="slidenum">
              <a:rPr lang="en-US"/>
              <a:pPr/>
              <a:t>2</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909785-1829-4A28-AFAC-8B44B3A483BF}" type="slidenum">
              <a:rPr lang="en-US"/>
              <a:pPr/>
              <a:t>20</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66142-D9BA-4F66-A18E-95ED095D8B8B}" type="slidenum">
              <a:rPr lang="en-US"/>
              <a:pPr/>
              <a:t>21</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46FCC-C85C-4FDB-B6AB-1F58D6EF9905}" type="slidenum">
              <a:rPr lang="en-US"/>
              <a:pPr/>
              <a:t>22</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4359B9-902E-4477-97BB-E72BC07CCA22}" type="slidenum">
              <a:rPr lang="en-US"/>
              <a:pPr/>
              <a:t>23</a:t>
            </a:fld>
            <a:endParaRPr lang="en-US"/>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415EFA-2ECD-4698-9474-10F9FCC92F29}" type="slidenum">
              <a:rPr lang="en-US"/>
              <a:pPr/>
              <a:t>24</a:t>
            </a:fld>
            <a:endParaRPr lang="en-US"/>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CA9FC7-1988-45DB-9AA9-C9728D16E2BF}" type="slidenum">
              <a:rPr lang="en-US"/>
              <a:pPr/>
              <a:t>25</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FAE4C-3261-49E3-9898-932185564C01}" type="slidenum">
              <a:rPr lang="en-US"/>
              <a:pPr/>
              <a:t>26</a:t>
            </a:fld>
            <a:endParaRPr lang="en-US"/>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A948BE-F361-438A-BD0C-7165D273E128}" type="slidenum">
              <a:rPr lang="en-US"/>
              <a:pPr/>
              <a:t>27</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45233-FC95-4262-B809-CC88EA6C6B45}" type="slidenum">
              <a:rPr lang="en-US"/>
              <a:pPr/>
              <a:t>28</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99443-85E0-4714-AD8C-6E8F60266043}" type="slidenum">
              <a:rPr lang="en-US"/>
              <a:pPr/>
              <a:t>29</a:t>
            </a:fld>
            <a:endParaRPr lang="en-US"/>
          </a:p>
        </p:txBody>
      </p:sp>
      <p:sp>
        <p:nvSpPr>
          <p:cNvPr id="387074" name="Rectangle 2"/>
          <p:cNvSpPr>
            <a:spLocks noGrp="1" noRot="1" noChangeAspect="1" noChangeArrowheads="1" noTextEdit="1"/>
          </p:cNvSpPr>
          <p:nvPr>
            <p:ph type="sldImg"/>
          </p:nvPr>
        </p:nvSpPr>
        <p:spPr>
          <a:xfrm>
            <a:off x="1150938" y="692150"/>
            <a:ext cx="4556125" cy="3416300"/>
          </a:xfrm>
          <a:ln w="12699" cap="flat">
            <a:solidFill>
              <a:schemeClr val="tx1"/>
            </a:solidFill>
          </a:ln>
        </p:spPr>
      </p:sp>
      <p:sp>
        <p:nvSpPr>
          <p:cNvPr id="387075" name="Rectangle 3"/>
          <p:cNvSpPr>
            <a:spLocks noGrp="1" noChangeArrowheads="1"/>
          </p:cNvSpPr>
          <p:nvPr>
            <p:ph type="body" idx="1"/>
          </p:nvPr>
        </p:nvSpPr>
        <p:spPr>
          <a:xfrm>
            <a:off x="914400" y="4343400"/>
            <a:ext cx="5029200" cy="4114800"/>
          </a:xfrm>
          <a:ln/>
        </p:spPr>
        <p:txBody>
          <a:bodyPr lIns="90488" tIns="44450" rIns="90488" bIns="44450"/>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DD917-D2AB-4DAE-9814-F7A46EF6035B}" type="slidenum">
              <a:rPr lang="en-US"/>
              <a:pPr/>
              <a:t>3</a:t>
            </a:fld>
            <a:endParaRPr lang="en-US"/>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820D5-9820-4DE9-B724-A033E0BC40F2}" type="slidenum">
              <a:rPr lang="en-US"/>
              <a:pPr/>
              <a:t>30</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B6C58-494A-4857-83A6-2254BDBF12B6}" type="slidenum">
              <a:rPr lang="en-US"/>
              <a:pPr/>
              <a:t>31</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CA1A63-0BB5-4391-851C-FE5F18366BA5}" type="slidenum">
              <a:rPr lang="en-US"/>
              <a:pPr/>
              <a:t>32</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44F759-6F7C-4218-B623-CC3404CE8D91}" type="slidenum">
              <a:rPr lang="en-US"/>
              <a:pPr/>
              <a:t>33</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B126E9-80EA-497E-B601-9EA54A6B3538}" type="slidenum">
              <a:rPr lang="en-US"/>
              <a:pPr/>
              <a:t>34</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7CA4E-59C0-4E67-95FE-32222E64AA0A}" type="slidenum">
              <a:rPr lang="en-US"/>
              <a:pPr/>
              <a:t>35</a:t>
            </a:fld>
            <a:endParaRPr lang="en-US"/>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513F7-075A-4B53-870A-8530DCF54221}" type="slidenum">
              <a:rPr lang="en-US"/>
              <a:pPr/>
              <a:t>37</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A143E0-D1FA-46D2-8CFD-D946AE9014BA}" type="slidenum">
              <a:rPr lang="en-US"/>
              <a:pPr/>
              <a:t>38</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594554-646A-4094-AB4A-D0CF5B6D3F35}" type="slidenum">
              <a:rPr lang="en-US"/>
              <a:pPr/>
              <a:t>39</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99DA7-67D9-408B-9C13-8D801791C9C5}" type="slidenum">
              <a:rPr lang="en-US"/>
              <a:pPr/>
              <a:t>40</a:t>
            </a:fld>
            <a:endParaRPr 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CDF72-4EBE-4450-8E2E-409B4FF3FF87}" type="slidenum">
              <a:rPr lang="en-US"/>
              <a:pPr/>
              <a:t>4</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7367F1-59E6-4619-AA5B-EB2FE5E993B5}" type="slidenum">
              <a:rPr lang="en-US"/>
              <a:pPr/>
              <a:t>41</a:t>
            </a:fld>
            <a:endParaRPr 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1F741F-73A4-4284-9D8E-D0B88241C37E}" type="slidenum">
              <a:rPr lang="en-US"/>
              <a:pPr/>
              <a:t>42</a:t>
            </a:fld>
            <a:endParaRPr 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2DD28-561A-4EEF-9CDD-69E1A8887105}" type="slidenum">
              <a:rPr lang="en-US"/>
              <a:pPr/>
              <a:t>43</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504E43-6B3F-4D0C-A28E-3D500AB98A19}" type="slidenum">
              <a:rPr lang="en-US"/>
              <a:pPr/>
              <a:t>5</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6E9D4-A236-4B45-B548-6F7863C3B663}" type="slidenum">
              <a:rPr lang="en-US"/>
              <a:pPr/>
              <a:t>6</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0EE4F4-0356-42A3-9ECB-1D62B09A6CF4}" type="slidenum">
              <a:rPr lang="en-US"/>
              <a:pPr/>
              <a:t>7</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C4975C-BDD8-46F3-8E6B-01E0B9EAF9E9}" type="slidenum">
              <a:rPr lang="en-US"/>
              <a:pPr/>
              <a:t>8</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A9BEB-8088-4621-8B80-513A470A2A6E}" type="slidenum">
              <a:rPr lang="en-US"/>
              <a:pPr/>
              <a:t>9</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 2008 by Prentice Hall </a:t>
            </a:r>
          </a:p>
        </p:txBody>
      </p:sp>
      <p:sp>
        <p:nvSpPr>
          <p:cNvPr id="6" name="Slide Number Placeholder 5"/>
          <p:cNvSpPr>
            <a:spLocks noGrp="1"/>
          </p:cNvSpPr>
          <p:nvPr>
            <p:ph type="sldNum" sz="quarter" idx="12"/>
          </p:nvPr>
        </p:nvSpPr>
        <p:spPr/>
        <p:txBody>
          <a:bodyPr/>
          <a:lstStyle>
            <a:lvl1pPr>
              <a:defRPr/>
            </a:lvl1pPr>
          </a:lstStyle>
          <a:p>
            <a:r>
              <a:rPr lang="en-US"/>
              <a:t>3-</a:t>
            </a:r>
            <a:fld id="{42D10B8B-D7CD-4141-A927-B463F1D0731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 2008 by Prentice Hall </a:t>
            </a:r>
          </a:p>
        </p:txBody>
      </p:sp>
      <p:sp>
        <p:nvSpPr>
          <p:cNvPr id="6" name="Slide Number Placeholder 5"/>
          <p:cNvSpPr>
            <a:spLocks noGrp="1"/>
          </p:cNvSpPr>
          <p:nvPr>
            <p:ph type="sldNum" sz="quarter" idx="12"/>
          </p:nvPr>
        </p:nvSpPr>
        <p:spPr/>
        <p:txBody>
          <a:bodyPr/>
          <a:lstStyle>
            <a:lvl1pPr>
              <a:defRPr/>
            </a:lvl1pPr>
          </a:lstStyle>
          <a:p>
            <a:r>
              <a:rPr lang="en-US"/>
              <a:t>3-</a:t>
            </a:r>
            <a:fld id="{4D57C4E3-EB7B-426D-9C40-CBFCC0B4E76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 2008 by Prentice Hall </a:t>
            </a:r>
          </a:p>
        </p:txBody>
      </p:sp>
      <p:sp>
        <p:nvSpPr>
          <p:cNvPr id="6" name="Slide Number Placeholder 5"/>
          <p:cNvSpPr>
            <a:spLocks noGrp="1"/>
          </p:cNvSpPr>
          <p:nvPr>
            <p:ph type="sldNum" sz="quarter" idx="12"/>
          </p:nvPr>
        </p:nvSpPr>
        <p:spPr/>
        <p:txBody>
          <a:bodyPr/>
          <a:lstStyle>
            <a:lvl1pPr>
              <a:defRPr/>
            </a:lvl1pPr>
          </a:lstStyle>
          <a:p>
            <a:r>
              <a:rPr lang="en-US"/>
              <a:t>3-</a:t>
            </a:r>
            <a:fld id="{AFDCC0BD-BC40-44FD-860E-2BEA0C1550B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 2008 by Prentice Hall </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r>
              <a:rPr lang="en-US"/>
              <a:t>3-</a:t>
            </a:r>
            <a:fld id="{19FB1C95-F9A4-4D60-9E00-6FE20FAE97D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t>© 2008 by Prentice Hall </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r>
              <a:rPr lang="en-US"/>
              <a:t>3-</a:t>
            </a:r>
            <a:fld id="{77CC57BD-04FA-445F-AC70-44FCF6B8EE6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 2008 by Prentice Hall </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r>
              <a:rPr lang="en-US"/>
              <a:t>3-</a:t>
            </a:r>
            <a:fld id="{6ECA482E-7CF1-4D74-A49D-E71E092D55F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 2008 by Prentice Hall </a:t>
            </a:r>
          </a:p>
        </p:txBody>
      </p:sp>
      <p:sp>
        <p:nvSpPr>
          <p:cNvPr id="6" name="Slide Number Placeholder 5"/>
          <p:cNvSpPr>
            <a:spLocks noGrp="1"/>
          </p:cNvSpPr>
          <p:nvPr>
            <p:ph type="sldNum" sz="quarter" idx="12"/>
          </p:nvPr>
        </p:nvSpPr>
        <p:spPr/>
        <p:txBody>
          <a:bodyPr/>
          <a:lstStyle>
            <a:lvl1pPr>
              <a:defRPr/>
            </a:lvl1pPr>
          </a:lstStyle>
          <a:p>
            <a:r>
              <a:rPr lang="en-US"/>
              <a:t>3-</a:t>
            </a:r>
            <a:fld id="{4BB8E210-0D01-416F-85DF-6C4054E4907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 2008 by Prentice Hall </a:t>
            </a:r>
          </a:p>
        </p:txBody>
      </p:sp>
      <p:sp>
        <p:nvSpPr>
          <p:cNvPr id="6" name="Slide Number Placeholder 5"/>
          <p:cNvSpPr>
            <a:spLocks noGrp="1"/>
          </p:cNvSpPr>
          <p:nvPr>
            <p:ph type="sldNum" sz="quarter" idx="12"/>
          </p:nvPr>
        </p:nvSpPr>
        <p:spPr/>
        <p:txBody>
          <a:bodyPr/>
          <a:lstStyle>
            <a:lvl1pPr>
              <a:defRPr/>
            </a:lvl1pPr>
          </a:lstStyle>
          <a:p>
            <a:r>
              <a:rPr lang="en-US"/>
              <a:t>3-</a:t>
            </a:r>
            <a:fld id="{8FBC821F-B3E7-4868-887F-191B70C0856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 2008 by Prentice Hall </a:t>
            </a:r>
          </a:p>
        </p:txBody>
      </p:sp>
      <p:sp>
        <p:nvSpPr>
          <p:cNvPr id="7" name="Slide Number Placeholder 6"/>
          <p:cNvSpPr>
            <a:spLocks noGrp="1"/>
          </p:cNvSpPr>
          <p:nvPr>
            <p:ph type="sldNum" sz="quarter" idx="12"/>
          </p:nvPr>
        </p:nvSpPr>
        <p:spPr/>
        <p:txBody>
          <a:bodyPr/>
          <a:lstStyle>
            <a:lvl1pPr>
              <a:defRPr/>
            </a:lvl1pPr>
          </a:lstStyle>
          <a:p>
            <a:r>
              <a:rPr lang="en-US"/>
              <a:t>3-</a:t>
            </a:r>
            <a:fld id="{5A7DF9B8-98DA-4B98-803C-2522486E2B1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 2008 by Prentice Hall </a:t>
            </a:r>
          </a:p>
        </p:txBody>
      </p:sp>
      <p:sp>
        <p:nvSpPr>
          <p:cNvPr id="9" name="Slide Number Placeholder 8"/>
          <p:cNvSpPr>
            <a:spLocks noGrp="1"/>
          </p:cNvSpPr>
          <p:nvPr>
            <p:ph type="sldNum" sz="quarter" idx="12"/>
          </p:nvPr>
        </p:nvSpPr>
        <p:spPr/>
        <p:txBody>
          <a:bodyPr/>
          <a:lstStyle>
            <a:lvl1pPr>
              <a:defRPr/>
            </a:lvl1pPr>
          </a:lstStyle>
          <a:p>
            <a:r>
              <a:rPr lang="en-US"/>
              <a:t>3-</a:t>
            </a:r>
            <a:fld id="{EBB5D654-5629-4471-B1F5-17DCB9E2478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 2008 by Prentice Hall </a:t>
            </a:r>
          </a:p>
        </p:txBody>
      </p:sp>
      <p:sp>
        <p:nvSpPr>
          <p:cNvPr id="5" name="Slide Number Placeholder 4"/>
          <p:cNvSpPr>
            <a:spLocks noGrp="1"/>
          </p:cNvSpPr>
          <p:nvPr>
            <p:ph type="sldNum" sz="quarter" idx="12"/>
          </p:nvPr>
        </p:nvSpPr>
        <p:spPr/>
        <p:txBody>
          <a:bodyPr/>
          <a:lstStyle>
            <a:lvl1pPr>
              <a:defRPr/>
            </a:lvl1pPr>
          </a:lstStyle>
          <a:p>
            <a:r>
              <a:rPr lang="en-US"/>
              <a:t>3-</a:t>
            </a:r>
            <a:fld id="{849594D7-B5F7-48B5-87B0-7F22C032452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 2008 by Prentice Hall </a:t>
            </a:r>
          </a:p>
        </p:txBody>
      </p:sp>
      <p:sp>
        <p:nvSpPr>
          <p:cNvPr id="4" name="Slide Number Placeholder 3"/>
          <p:cNvSpPr>
            <a:spLocks noGrp="1"/>
          </p:cNvSpPr>
          <p:nvPr>
            <p:ph type="sldNum" sz="quarter" idx="12"/>
          </p:nvPr>
        </p:nvSpPr>
        <p:spPr/>
        <p:txBody>
          <a:bodyPr/>
          <a:lstStyle>
            <a:lvl1pPr>
              <a:defRPr/>
            </a:lvl1pPr>
          </a:lstStyle>
          <a:p>
            <a:r>
              <a:rPr lang="en-US"/>
              <a:t>3-</a:t>
            </a:r>
            <a:fld id="{A4F91E11-8756-4151-941E-567820E07EC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 2008 by Prentice Hall </a:t>
            </a:r>
          </a:p>
        </p:txBody>
      </p:sp>
      <p:sp>
        <p:nvSpPr>
          <p:cNvPr id="7" name="Slide Number Placeholder 6"/>
          <p:cNvSpPr>
            <a:spLocks noGrp="1"/>
          </p:cNvSpPr>
          <p:nvPr>
            <p:ph type="sldNum" sz="quarter" idx="12"/>
          </p:nvPr>
        </p:nvSpPr>
        <p:spPr/>
        <p:txBody>
          <a:bodyPr/>
          <a:lstStyle>
            <a:lvl1pPr>
              <a:defRPr/>
            </a:lvl1pPr>
          </a:lstStyle>
          <a:p>
            <a:r>
              <a:rPr lang="en-US"/>
              <a:t>3-</a:t>
            </a:r>
            <a:fld id="{7DD49336-6AE7-46E7-B997-0723532D19F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 2008 by Prentice Hall </a:t>
            </a:r>
          </a:p>
        </p:txBody>
      </p:sp>
      <p:sp>
        <p:nvSpPr>
          <p:cNvPr id="7" name="Slide Number Placeholder 6"/>
          <p:cNvSpPr>
            <a:spLocks noGrp="1"/>
          </p:cNvSpPr>
          <p:nvPr>
            <p:ph type="sldNum" sz="quarter" idx="12"/>
          </p:nvPr>
        </p:nvSpPr>
        <p:spPr/>
        <p:txBody>
          <a:bodyPr/>
          <a:lstStyle>
            <a:lvl1pPr>
              <a:defRPr/>
            </a:lvl1pPr>
          </a:lstStyle>
          <a:p>
            <a:r>
              <a:rPr lang="en-US"/>
              <a:t>3-</a:t>
            </a:r>
            <a:fld id="{D4CAD530-037B-48BA-B7D0-EF4636EF635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7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 2008 by Prentice Hall </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r>
              <a:rPr lang="en-US"/>
              <a:t>3-</a:t>
            </a:r>
            <a:fld id="{F3ABDE72-8671-4D52-8A21-920A3855857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7.jpeg"/><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2008 by Prentice Hall </a:t>
            </a:r>
          </a:p>
        </p:txBody>
      </p:sp>
      <p:sp>
        <p:nvSpPr>
          <p:cNvPr id="5" name="Slide Number Placeholder 5"/>
          <p:cNvSpPr>
            <a:spLocks noGrp="1"/>
          </p:cNvSpPr>
          <p:nvPr>
            <p:ph type="sldNum" sz="quarter" idx="12"/>
          </p:nvPr>
        </p:nvSpPr>
        <p:spPr/>
        <p:txBody>
          <a:bodyPr/>
          <a:lstStyle/>
          <a:p>
            <a:r>
              <a:rPr lang="en-US"/>
              <a:t>3-</a:t>
            </a:r>
            <a:fld id="{AD49DE1A-B669-4222-A02E-141224743F96}" type="slidenum">
              <a:rPr lang="en-US"/>
              <a:pPr/>
              <a:t>1</a:t>
            </a:fld>
            <a:endParaRPr lang="en-US"/>
          </a:p>
        </p:txBody>
      </p:sp>
      <p:sp>
        <p:nvSpPr>
          <p:cNvPr id="270338" name="Rectangle 2"/>
          <p:cNvSpPr>
            <a:spLocks noGrp="1" noChangeArrowheads="1"/>
          </p:cNvSpPr>
          <p:nvPr>
            <p:ph type="ctrTitle"/>
          </p:nvPr>
        </p:nvSpPr>
        <p:spPr>
          <a:xfrm>
            <a:off x="685800" y="1768475"/>
            <a:ext cx="7772400" cy="3260725"/>
          </a:xfrm>
        </p:spPr>
        <p:txBody>
          <a:bodyPr/>
          <a:lstStyle/>
          <a:p>
            <a:r>
              <a:rPr lang="en-US" sz="3600" dirty="0"/>
              <a:t>Human Resource Management </a:t>
            </a:r>
            <a:r>
              <a:rPr lang="en-US" sz="3600"/>
              <a:t/>
            </a:r>
            <a:br>
              <a:rPr lang="en-US" sz="3600"/>
            </a:br>
            <a:r>
              <a:rPr lang="en-US" sz="3600" dirty="0"/>
              <a:t/>
            </a:r>
            <a:br>
              <a:rPr lang="en-US" sz="3600" dirty="0"/>
            </a:br>
            <a:r>
              <a:rPr lang="en-US" sz="3600" dirty="0"/>
              <a:t>Chapter 3 </a:t>
            </a:r>
            <a:br>
              <a:rPr lang="en-US" sz="3600" dirty="0"/>
            </a:br>
            <a:r>
              <a:rPr lang="en-US" sz="3600" dirty="0"/>
              <a:t>WORKPLACE DIVERSITY, EQUAL EMPLOYMENT OPPORTUNITY, AND AFFIRMATIVE ACTION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 2008 by Prentice Hall </a:t>
            </a:r>
          </a:p>
        </p:txBody>
      </p:sp>
      <p:sp>
        <p:nvSpPr>
          <p:cNvPr id="7" name="Slide Number Placeholder 6"/>
          <p:cNvSpPr>
            <a:spLocks noGrp="1"/>
          </p:cNvSpPr>
          <p:nvPr>
            <p:ph type="sldNum" sz="quarter" idx="12"/>
          </p:nvPr>
        </p:nvSpPr>
        <p:spPr/>
        <p:txBody>
          <a:bodyPr/>
          <a:lstStyle/>
          <a:p>
            <a:r>
              <a:rPr lang="en-US"/>
              <a:t>3-</a:t>
            </a:r>
            <a:fld id="{24E58337-F84B-4E49-AB8D-FDA46B3BEFE5}" type="slidenum">
              <a:rPr lang="en-US"/>
              <a:pPr/>
              <a:t>10</a:t>
            </a:fld>
            <a:endParaRPr lang="en-US"/>
          </a:p>
        </p:txBody>
      </p:sp>
      <p:sp>
        <p:nvSpPr>
          <p:cNvPr id="294914" name="Rectangle 2"/>
          <p:cNvSpPr>
            <a:spLocks noGrp="1" noChangeArrowheads="1"/>
          </p:cNvSpPr>
          <p:nvPr>
            <p:ph type="title"/>
          </p:nvPr>
        </p:nvSpPr>
        <p:spPr>
          <a:xfrm>
            <a:off x="457200" y="274638"/>
            <a:ext cx="8229600" cy="838200"/>
          </a:xfrm>
        </p:spPr>
        <p:txBody>
          <a:bodyPr/>
          <a:lstStyle/>
          <a:p>
            <a:r>
              <a:rPr lang="en-US" sz="4000"/>
              <a:t>Immigrants</a:t>
            </a:r>
          </a:p>
        </p:txBody>
      </p:sp>
      <p:graphicFrame>
        <p:nvGraphicFramePr>
          <p:cNvPr id="294915" name="Object 3"/>
          <p:cNvGraphicFramePr>
            <a:graphicFrameLocks noChangeAspect="1"/>
          </p:cNvGraphicFramePr>
          <p:nvPr>
            <p:ph type="clipArt" sz="half" idx="1"/>
          </p:nvPr>
        </p:nvGraphicFramePr>
        <p:xfrm>
          <a:off x="457200" y="2090738"/>
          <a:ext cx="3146425" cy="3268662"/>
        </p:xfrm>
        <a:graphic>
          <a:graphicData uri="http://schemas.openxmlformats.org/presentationml/2006/ole">
            <p:oleObj spid="_x0000_s294915" name="Clip" r:id="rId4" imgW="4857143" imgH="3476190" progId="">
              <p:embed/>
            </p:oleObj>
          </a:graphicData>
        </a:graphic>
      </p:graphicFrame>
      <p:sp>
        <p:nvSpPr>
          <p:cNvPr id="294916" name="Rectangle 4"/>
          <p:cNvSpPr>
            <a:spLocks noGrp="1" noChangeArrowheads="1"/>
          </p:cNvSpPr>
          <p:nvPr>
            <p:ph type="body" sz="half" idx="2"/>
          </p:nvPr>
        </p:nvSpPr>
        <p:spPr>
          <a:xfrm>
            <a:off x="3733800" y="1295400"/>
            <a:ext cx="4598988" cy="4633913"/>
          </a:xfrm>
        </p:spPr>
        <p:txBody>
          <a:bodyPr/>
          <a:lstStyle/>
          <a:p>
            <a:r>
              <a:rPr lang="en-US" sz="2800"/>
              <a:t>Large numbers of immigrants from Asia and Latin America have settled in many parts of United States</a:t>
            </a:r>
          </a:p>
          <a:p>
            <a:r>
              <a:rPr lang="en-US" sz="2800"/>
              <a:t>Newer immigrants require time to adapt</a:t>
            </a:r>
          </a:p>
          <a:p>
            <a:r>
              <a:rPr lang="en-US" sz="2800"/>
              <a:t>Managers must work to understand different cultures and languages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46820A5B-B5CA-4958-96E3-236DF1A91C77}" type="slidenum">
              <a:rPr lang="en-US"/>
              <a:pPr/>
              <a:t>11</a:t>
            </a:fld>
            <a:endParaRPr lang="en-US"/>
          </a:p>
        </p:txBody>
      </p:sp>
      <p:sp>
        <p:nvSpPr>
          <p:cNvPr id="301058" name="Rectangle 2"/>
          <p:cNvSpPr>
            <a:spLocks noGrp="1" noChangeArrowheads="1"/>
          </p:cNvSpPr>
          <p:nvPr>
            <p:ph type="title"/>
          </p:nvPr>
        </p:nvSpPr>
        <p:spPr/>
        <p:txBody>
          <a:bodyPr/>
          <a:lstStyle/>
          <a:p>
            <a:r>
              <a:rPr lang="en-US" sz="4000"/>
              <a:t>Trends &amp; Innovations: Superdads </a:t>
            </a:r>
          </a:p>
        </p:txBody>
      </p:sp>
      <p:sp>
        <p:nvSpPr>
          <p:cNvPr id="301059" name="Rectangle 3"/>
          <p:cNvSpPr>
            <a:spLocks noGrp="1" noChangeArrowheads="1"/>
          </p:cNvSpPr>
          <p:nvPr>
            <p:ph type="body" idx="1"/>
          </p:nvPr>
        </p:nvSpPr>
        <p:spPr/>
        <p:txBody>
          <a:bodyPr/>
          <a:lstStyle/>
          <a:p>
            <a:r>
              <a:rPr lang="en-US"/>
              <a:t>Majority of men today are vastly more involved in the rearing of their children and maintenance of their households than their fathers were </a:t>
            </a:r>
          </a:p>
          <a:p>
            <a:r>
              <a:rPr lang="en-US"/>
              <a:t>Job of stay-at-home dad is becoming more attractive to today’s working dads </a:t>
            </a:r>
          </a:p>
          <a:p>
            <a:r>
              <a:rPr lang="en-US"/>
              <a:t>Have disadvantage of having few role models to show them the way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F436947A-36BD-496F-825D-FD827FBEEE20}" type="slidenum">
              <a:rPr lang="en-US"/>
              <a:pPr/>
              <a:t>12</a:t>
            </a:fld>
            <a:endParaRPr lang="en-US"/>
          </a:p>
        </p:txBody>
      </p:sp>
      <p:sp>
        <p:nvSpPr>
          <p:cNvPr id="303106" name="Rectangle 2"/>
          <p:cNvSpPr>
            <a:spLocks noGrp="1" noChangeArrowheads="1"/>
          </p:cNvSpPr>
          <p:nvPr>
            <p:ph type="title"/>
          </p:nvPr>
        </p:nvSpPr>
        <p:spPr>
          <a:noFill/>
          <a:ln/>
        </p:spPr>
        <p:txBody>
          <a:bodyPr lIns="90488" tIns="44450" rIns="90488" bIns="44450"/>
          <a:lstStyle/>
          <a:p>
            <a:pPr algn="just"/>
            <a:r>
              <a:rPr lang="en-US" sz="7200" b="1"/>
              <a:t/>
            </a:r>
            <a:br>
              <a:rPr lang="en-US" sz="7200" b="1"/>
            </a:br>
            <a:r>
              <a:rPr lang="en-US" sz="7200" b="1"/>
              <a:t/>
            </a:r>
            <a:br>
              <a:rPr lang="en-US" sz="7200" b="1"/>
            </a:br>
            <a:r>
              <a:rPr lang="en-US" sz="7200" b="1"/>
              <a:t/>
            </a:r>
            <a:br>
              <a:rPr lang="en-US" sz="7200" b="1"/>
            </a:br>
            <a:endParaRPr lang="en-US" sz="7200" b="1"/>
          </a:p>
        </p:txBody>
      </p:sp>
      <p:sp>
        <p:nvSpPr>
          <p:cNvPr id="303107" name="Rectangle 3"/>
          <p:cNvSpPr>
            <a:spLocks noGrp="1" noChangeArrowheads="1"/>
          </p:cNvSpPr>
          <p:nvPr>
            <p:ph type="body" idx="1"/>
          </p:nvPr>
        </p:nvSpPr>
        <p:spPr>
          <a:xfrm>
            <a:off x="990600" y="762000"/>
            <a:ext cx="7010400" cy="5257800"/>
          </a:xfrm>
          <a:noFill/>
          <a:ln/>
        </p:spPr>
        <p:txBody>
          <a:bodyPr lIns="90488" tIns="44450" rIns="90488" bIns="44450"/>
          <a:lstStyle/>
          <a:p>
            <a:pPr algn="ctr">
              <a:buFontTx/>
              <a:buChar char=" "/>
            </a:pPr>
            <a:endParaRPr lang="en-US" sz="5400" b="1">
              <a:latin typeface="Tempus Sans ITC" pitchFamily="82" charset="0"/>
            </a:endParaRPr>
          </a:p>
          <a:p>
            <a:pPr algn="ctr">
              <a:buFontTx/>
              <a:buChar char=" "/>
            </a:pPr>
            <a:r>
              <a:rPr lang="en-US" sz="5400">
                <a:solidFill>
                  <a:schemeClr val="tx2"/>
                </a:solidFill>
              </a:rPr>
              <a:t>Equal Employment Opportunity And Affirmative Action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B157011D-638A-4212-944C-28306400C353}" type="slidenum">
              <a:rPr lang="en-US"/>
              <a:pPr/>
              <a:t>13</a:t>
            </a:fld>
            <a:endParaRPr lang="en-US"/>
          </a:p>
        </p:txBody>
      </p:sp>
      <p:sp>
        <p:nvSpPr>
          <p:cNvPr id="459778" name="Rectangle 2"/>
          <p:cNvSpPr>
            <a:spLocks noGrp="1" noChangeArrowheads="1"/>
          </p:cNvSpPr>
          <p:nvPr>
            <p:ph type="title"/>
          </p:nvPr>
        </p:nvSpPr>
        <p:spPr/>
        <p:txBody>
          <a:bodyPr/>
          <a:lstStyle/>
          <a:p>
            <a:r>
              <a:rPr lang="en-US" sz="4000"/>
              <a:t>Equal Employment Opportunity: An Overview</a:t>
            </a:r>
          </a:p>
        </p:txBody>
      </p:sp>
      <p:sp>
        <p:nvSpPr>
          <p:cNvPr id="459779" name="Rectangle 3"/>
          <p:cNvSpPr>
            <a:spLocks noGrp="1" noChangeArrowheads="1"/>
          </p:cNvSpPr>
          <p:nvPr>
            <p:ph type="body" idx="1"/>
          </p:nvPr>
        </p:nvSpPr>
        <p:spPr/>
        <p:txBody>
          <a:bodyPr/>
          <a:lstStyle/>
          <a:p>
            <a:r>
              <a:rPr lang="en-US"/>
              <a:t>EEO modified since passage of Equal Pay Act of 1963, Civil Rights Act of 1964, and Age Discrimination in Employment Act of 1967 </a:t>
            </a:r>
          </a:p>
          <a:p>
            <a:r>
              <a:rPr lang="en-US"/>
              <a:t>Congress has passed other legislation</a:t>
            </a:r>
          </a:p>
          <a:p>
            <a:r>
              <a:rPr lang="en-US"/>
              <a:t>Major Supreme Court decisions interpreting provisions handed down</a:t>
            </a:r>
          </a:p>
          <a:p>
            <a:r>
              <a:rPr lang="en-US"/>
              <a:t>Executive orders signed into law</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2008 by Prentice Hall </a:t>
            </a:r>
          </a:p>
        </p:txBody>
      </p:sp>
      <p:sp>
        <p:nvSpPr>
          <p:cNvPr id="5" name="Slide Number Placeholder 5"/>
          <p:cNvSpPr>
            <a:spLocks noGrp="1"/>
          </p:cNvSpPr>
          <p:nvPr>
            <p:ph type="sldNum" sz="quarter" idx="12"/>
          </p:nvPr>
        </p:nvSpPr>
        <p:spPr/>
        <p:txBody>
          <a:bodyPr/>
          <a:lstStyle/>
          <a:p>
            <a:r>
              <a:rPr lang="en-US"/>
              <a:t>3-</a:t>
            </a:r>
            <a:fld id="{CD6C5A6F-0F65-418C-ACA1-592BA5A05B19}" type="slidenum">
              <a:rPr lang="en-US"/>
              <a:pPr/>
              <a:t>14</a:t>
            </a:fld>
            <a:endParaRPr lang="en-US"/>
          </a:p>
        </p:txBody>
      </p:sp>
      <p:sp>
        <p:nvSpPr>
          <p:cNvPr id="307202" name="Rectangle 2"/>
          <p:cNvSpPr>
            <a:spLocks noGrp="1" noChangeArrowheads="1"/>
          </p:cNvSpPr>
          <p:nvPr>
            <p:ph type="ctrTitle"/>
          </p:nvPr>
        </p:nvSpPr>
        <p:spPr>
          <a:xfrm>
            <a:off x="685800" y="1219200"/>
            <a:ext cx="7772400" cy="3870325"/>
          </a:xfrm>
        </p:spPr>
        <p:txBody>
          <a:bodyPr/>
          <a:lstStyle/>
          <a:p>
            <a:r>
              <a:rPr lang="en-US" sz="4800"/>
              <a:t>Laws Affecting Equal Employment Opportunity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 2008 by Prentice Hall </a:t>
            </a:r>
          </a:p>
        </p:txBody>
      </p:sp>
      <p:sp>
        <p:nvSpPr>
          <p:cNvPr id="7" name="Slide Number Placeholder 6"/>
          <p:cNvSpPr>
            <a:spLocks noGrp="1"/>
          </p:cNvSpPr>
          <p:nvPr>
            <p:ph type="sldNum" sz="quarter" idx="12"/>
          </p:nvPr>
        </p:nvSpPr>
        <p:spPr/>
        <p:txBody>
          <a:bodyPr/>
          <a:lstStyle/>
          <a:p>
            <a:r>
              <a:rPr lang="en-US"/>
              <a:t>3-</a:t>
            </a:r>
            <a:fld id="{007722DD-50AC-42A5-95D6-BDFCA1BA8EED}" type="slidenum">
              <a:rPr lang="en-US"/>
              <a:pPr/>
              <a:t>15</a:t>
            </a:fld>
            <a:endParaRPr lang="en-US"/>
          </a:p>
        </p:txBody>
      </p:sp>
      <p:sp>
        <p:nvSpPr>
          <p:cNvPr id="309250" name="Rectangle 2"/>
          <p:cNvSpPr>
            <a:spLocks noGrp="1" noChangeArrowheads="1"/>
          </p:cNvSpPr>
          <p:nvPr>
            <p:ph type="title"/>
          </p:nvPr>
        </p:nvSpPr>
        <p:spPr>
          <a:xfrm>
            <a:off x="457200" y="274638"/>
            <a:ext cx="8229600" cy="990600"/>
          </a:xfrm>
        </p:spPr>
        <p:txBody>
          <a:bodyPr/>
          <a:lstStyle/>
          <a:p>
            <a:r>
              <a:rPr lang="en-US" sz="4000"/>
              <a:t>Civil Rights Act of 1866</a:t>
            </a:r>
          </a:p>
        </p:txBody>
      </p:sp>
      <p:graphicFrame>
        <p:nvGraphicFramePr>
          <p:cNvPr id="309251" name="Object 3"/>
          <p:cNvGraphicFramePr>
            <a:graphicFrameLocks noChangeAspect="1"/>
          </p:cNvGraphicFramePr>
          <p:nvPr>
            <p:ph type="clipArt" sz="half" idx="1"/>
          </p:nvPr>
        </p:nvGraphicFramePr>
        <p:xfrm>
          <a:off x="457200" y="2565400"/>
          <a:ext cx="2662238" cy="1801813"/>
        </p:xfrm>
        <a:graphic>
          <a:graphicData uri="http://schemas.openxmlformats.org/presentationml/2006/ole">
            <p:oleObj spid="_x0000_s309251" name="Clip" r:id="rId4" imgW="3041640" imgH="1882440" progId="">
              <p:embed/>
            </p:oleObj>
          </a:graphicData>
        </a:graphic>
      </p:graphicFrame>
      <p:sp>
        <p:nvSpPr>
          <p:cNvPr id="309252" name="Rectangle 4"/>
          <p:cNvSpPr>
            <a:spLocks noGrp="1" noChangeArrowheads="1"/>
          </p:cNvSpPr>
          <p:nvPr>
            <p:ph type="body" sz="half" idx="2"/>
          </p:nvPr>
        </p:nvSpPr>
        <p:spPr>
          <a:xfrm>
            <a:off x="3505200" y="1981200"/>
            <a:ext cx="5029200" cy="4191000"/>
          </a:xfrm>
        </p:spPr>
        <p:txBody>
          <a:bodyPr/>
          <a:lstStyle/>
          <a:p>
            <a:r>
              <a:rPr lang="en-US"/>
              <a:t>Oldest federal legislation affecting staffing</a:t>
            </a:r>
          </a:p>
          <a:p>
            <a:r>
              <a:rPr lang="en-US"/>
              <a:t>Based on Thirteenth Amendment</a:t>
            </a:r>
          </a:p>
          <a:p>
            <a:r>
              <a:rPr lang="en-US"/>
              <a:t>No statute of limitations</a:t>
            </a:r>
          </a:p>
          <a:p>
            <a:r>
              <a:rPr lang="en-US"/>
              <a:t>Employment is a contractual arrangement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82D18697-E30A-4513-82A6-D7C3C4E43C41}" type="slidenum">
              <a:rPr lang="en-US"/>
              <a:pPr/>
              <a:t>16</a:t>
            </a:fld>
            <a:endParaRPr lang="en-US"/>
          </a:p>
        </p:txBody>
      </p:sp>
      <p:sp>
        <p:nvSpPr>
          <p:cNvPr id="311298" name="Rectangle 2"/>
          <p:cNvSpPr>
            <a:spLocks noGrp="1" noChangeArrowheads="1"/>
          </p:cNvSpPr>
          <p:nvPr>
            <p:ph type="title"/>
          </p:nvPr>
        </p:nvSpPr>
        <p:spPr/>
        <p:txBody>
          <a:bodyPr/>
          <a:lstStyle/>
          <a:p>
            <a:r>
              <a:rPr lang="en-US" sz="4000"/>
              <a:t>Equal Pay Act of 1963 </a:t>
            </a:r>
          </a:p>
        </p:txBody>
      </p:sp>
      <p:sp>
        <p:nvSpPr>
          <p:cNvPr id="311299" name="Rectangle 3"/>
          <p:cNvSpPr>
            <a:spLocks noGrp="1" noChangeArrowheads="1"/>
          </p:cNvSpPr>
          <p:nvPr>
            <p:ph type="body" idx="1"/>
          </p:nvPr>
        </p:nvSpPr>
        <p:spPr/>
        <p:txBody>
          <a:bodyPr/>
          <a:lstStyle/>
          <a:p>
            <a:r>
              <a:rPr lang="en-US"/>
              <a:t>Prohibits employer from paying employee of one gender less money than employee of opposite gender, if both employees do work that is substantially the same </a:t>
            </a:r>
          </a:p>
          <a:p>
            <a:r>
              <a:rPr lang="en-US"/>
              <a:t>Jobs considered </a:t>
            </a:r>
            <a:r>
              <a:rPr lang="en-US" i="1">
                <a:solidFill>
                  <a:srgbClr val="0000FF"/>
                </a:solidFill>
              </a:rPr>
              <a:t>substantially</a:t>
            </a:r>
            <a:r>
              <a:rPr lang="en-US"/>
              <a:t> the same when they require equal skill, effort, and responsibility and they are performed under similar working condition</a:t>
            </a:r>
            <a:r>
              <a:rPr lang="en-US">
                <a:solidFill>
                  <a:srgbClr val="FFFF99"/>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CFD49D51-C10E-4E14-A4D4-98D1F5B07035}" type="slidenum">
              <a:rPr lang="en-US"/>
              <a:pPr/>
              <a:t>17</a:t>
            </a:fld>
            <a:endParaRPr lang="en-US"/>
          </a:p>
        </p:txBody>
      </p:sp>
      <p:sp>
        <p:nvSpPr>
          <p:cNvPr id="460802" name="Rectangle 2"/>
          <p:cNvSpPr>
            <a:spLocks noGrp="1" noChangeArrowheads="1"/>
          </p:cNvSpPr>
          <p:nvPr>
            <p:ph type="title"/>
          </p:nvPr>
        </p:nvSpPr>
        <p:spPr/>
        <p:txBody>
          <a:bodyPr/>
          <a:lstStyle/>
          <a:p>
            <a:r>
              <a:rPr lang="en-US" sz="4000"/>
              <a:t>Title VII of Civil Rights Act of 1964 -- Amended 1972</a:t>
            </a:r>
          </a:p>
        </p:txBody>
      </p:sp>
      <p:sp>
        <p:nvSpPr>
          <p:cNvPr id="460803" name="Rectangle 3"/>
          <p:cNvSpPr>
            <a:spLocks noGrp="1" noChangeArrowheads="1"/>
          </p:cNvSpPr>
          <p:nvPr>
            <p:ph type="body" idx="1"/>
          </p:nvPr>
        </p:nvSpPr>
        <p:spPr/>
        <p:txBody>
          <a:bodyPr/>
          <a:lstStyle/>
          <a:p>
            <a:r>
              <a:rPr lang="en-US"/>
              <a:t>Greatest impact on HR management</a:t>
            </a:r>
          </a:p>
          <a:p>
            <a:r>
              <a:rPr lang="en-US"/>
              <a:t>Illegal for employer to discriminate</a:t>
            </a:r>
          </a:p>
          <a:p>
            <a:r>
              <a:rPr lang="en-US"/>
              <a:t>Fifteen or more employees</a:t>
            </a:r>
          </a:p>
          <a:p>
            <a:r>
              <a:rPr lang="en-US"/>
              <a:t>Exceptions to Title VII</a:t>
            </a:r>
          </a:p>
          <a:p>
            <a:r>
              <a:rPr lang="en-US"/>
              <a:t>Persons not covered by Title VII</a:t>
            </a:r>
          </a:p>
          <a:p>
            <a:r>
              <a:rPr lang="en-US"/>
              <a:t>Created the Equal Employment Opportunity Commission (EEOC)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a:t>© 2008 by Prentice Hall </a:t>
            </a:r>
          </a:p>
        </p:txBody>
      </p:sp>
      <p:sp>
        <p:nvSpPr>
          <p:cNvPr id="8" name="Slide Number Placeholder 7"/>
          <p:cNvSpPr>
            <a:spLocks noGrp="1"/>
          </p:cNvSpPr>
          <p:nvPr>
            <p:ph type="sldNum" sz="quarter" idx="12"/>
          </p:nvPr>
        </p:nvSpPr>
        <p:spPr/>
        <p:txBody>
          <a:bodyPr/>
          <a:lstStyle/>
          <a:p>
            <a:r>
              <a:rPr lang="en-US"/>
              <a:t>3-</a:t>
            </a:r>
            <a:fld id="{3DD67C45-1847-4BDD-A04F-6D20C7DDE7F2}" type="slidenum">
              <a:rPr lang="en-US"/>
              <a:pPr/>
              <a:t>18</a:t>
            </a:fld>
            <a:endParaRPr lang="en-US"/>
          </a:p>
        </p:txBody>
      </p:sp>
      <p:sp>
        <p:nvSpPr>
          <p:cNvPr id="315394" name="Rectangle 2"/>
          <p:cNvSpPr>
            <a:spLocks noGrp="1" noChangeArrowheads="1"/>
          </p:cNvSpPr>
          <p:nvPr>
            <p:ph type="title"/>
          </p:nvPr>
        </p:nvSpPr>
        <p:spPr/>
        <p:txBody>
          <a:bodyPr/>
          <a:lstStyle/>
          <a:p>
            <a:r>
              <a:rPr lang="en-US" sz="4000"/>
              <a:t>Illegal for  Employer to Discriminate</a:t>
            </a:r>
          </a:p>
        </p:txBody>
      </p:sp>
      <p:graphicFrame>
        <p:nvGraphicFramePr>
          <p:cNvPr id="315395" name="Object 3"/>
          <p:cNvGraphicFramePr>
            <a:graphicFrameLocks noChangeAspect="1"/>
          </p:cNvGraphicFramePr>
          <p:nvPr>
            <p:ph sz="quarter" idx="1"/>
          </p:nvPr>
        </p:nvGraphicFramePr>
        <p:xfrm>
          <a:off x="1103313" y="1768475"/>
          <a:ext cx="2903537" cy="2011363"/>
        </p:xfrm>
        <a:graphic>
          <a:graphicData uri="http://schemas.openxmlformats.org/presentationml/2006/ole">
            <p:oleObj spid="_x0000_s315395" name="Clip" r:id="rId4" imgW="4857143" imgH="3247619" progId="">
              <p:embed/>
            </p:oleObj>
          </a:graphicData>
        </a:graphic>
      </p:graphicFrame>
      <p:sp>
        <p:nvSpPr>
          <p:cNvPr id="315396" name="Rectangle 4"/>
          <p:cNvSpPr>
            <a:spLocks noGrp="1" noChangeArrowheads="1"/>
          </p:cNvSpPr>
          <p:nvPr>
            <p:ph type="body" sz="half" idx="3"/>
          </p:nvPr>
        </p:nvSpPr>
        <p:spPr>
          <a:xfrm>
            <a:off x="4832350" y="2144713"/>
            <a:ext cx="3549650" cy="3521075"/>
          </a:xfrm>
        </p:spPr>
        <p:txBody>
          <a:bodyPr/>
          <a:lstStyle/>
          <a:p>
            <a:r>
              <a:rPr lang="en-US" sz="3600"/>
              <a:t>Race</a:t>
            </a:r>
          </a:p>
          <a:p>
            <a:r>
              <a:rPr lang="en-US" sz="3600"/>
              <a:t>Color</a:t>
            </a:r>
          </a:p>
          <a:p>
            <a:r>
              <a:rPr lang="en-US" sz="3600"/>
              <a:t>Sex</a:t>
            </a:r>
          </a:p>
          <a:p>
            <a:r>
              <a:rPr lang="en-US" sz="3600"/>
              <a:t>Religion</a:t>
            </a:r>
          </a:p>
          <a:p>
            <a:r>
              <a:rPr lang="en-US" sz="3600"/>
              <a:t>National origin</a:t>
            </a:r>
          </a:p>
        </p:txBody>
      </p:sp>
      <p:pic>
        <p:nvPicPr>
          <p:cNvPr id="315399" name="Picture 7" descr="MPj03849090000[1]"/>
          <p:cNvPicPr>
            <a:picLocks noGrp="1" noChangeAspect="1" noChangeArrowheads="1"/>
          </p:cNvPicPr>
          <p:nvPr>
            <p:ph sz="quarter" idx="2"/>
          </p:nvPr>
        </p:nvPicPr>
        <p:blipFill>
          <a:blip r:embed="rId5" cstate="print"/>
          <a:srcRect/>
          <a:stretch>
            <a:fillRect/>
          </a:stretch>
        </p:blipFill>
        <p:spPr>
          <a:xfrm>
            <a:off x="1379538" y="3938588"/>
            <a:ext cx="2192337" cy="21875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 2008 by Prentice Hall </a:t>
            </a:r>
          </a:p>
        </p:txBody>
      </p:sp>
      <p:sp>
        <p:nvSpPr>
          <p:cNvPr id="7" name="Slide Number Placeholder 6"/>
          <p:cNvSpPr>
            <a:spLocks noGrp="1"/>
          </p:cNvSpPr>
          <p:nvPr>
            <p:ph type="sldNum" sz="quarter" idx="12"/>
          </p:nvPr>
        </p:nvSpPr>
        <p:spPr/>
        <p:txBody>
          <a:bodyPr/>
          <a:lstStyle/>
          <a:p>
            <a:r>
              <a:rPr lang="en-US"/>
              <a:t>3-</a:t>
            </a:r>
            <a:fld id="{DE160999-9419-431B-AE67-B9810DF76CB5}" type="slidenum">
              <a:rPr lang="en-US"/>
              <a:pPr/>
              <a:t>19</a:t>
            </a:fld>
            <a:endParaRPr lang="en-US"/>
          </a:p>
        </p:txBody>
      </p:sp>
      <p:sp>
        <p:nvSpPr>
          <p:cNvPr id="317442" name="Rectangle 2"/>
          <p:cNvSpPr>
            <a:spLocks noGrp="1" noChangeArrowheads="1"/>
          </p:cNvSpPr>
          <p:nvPr>
            <p:ph type="title"/>
          </p:nvPr>
        </p:nvSpPr>
        <p:spPr/>
        <p:txBody>
          <a:bodyPr/>
          <a:lstStyle/>
          <a:p>
            <a:r>
              <a:rPr lang="en-US" sz="4000"/>
              <a:t>Exceptions to Title VII</a:t>
            </a:r>
          </a:p>
        </p:txBody>
      </p:sp>
      <p:sp>
        <p:nvSpPr>
          <p:cNvPr id="317443" name="Rectangle 3"/>
          <p:cNvSpPr>
            <a:spLocks noGrp="1" noChangeArrowheads="1"/>
          </p:cNvSpPr>
          <p:nvPr>
            <p:ph type="body" sz="half" idx="2"/>
          </p:nvPr>
        </p:nvSpPr>
        <p:spPr>
          <a:xfrm>
            <a:off x="4038600" y="1828800"/>
            <a:ext cx="4724400" cy="4114800"/>
          </a:xfrm>
        </p:spPr>
        <p:txBody>
          <a:bodyPr/>
          <a:lstStyle/>
          <a:p>
            <a:r>
              <a:rPr lang="en-US"/>
              <a:t>Bona fide occupational qualifications (BFOQs)</a:t>
            </a:r>
          </a:p>
          <a:p>
            <a:r>
              <a:rPr lang="en-US"/>
              <a:t>Seniority and merit systems</a:t>
            </a:r>
          </a:p>
          <a:p>
            <a:r>
              <a:rPr lang="en-US"/>
              <a:t>Testing and educational requirements</a:t>
            </a:r>
          </a:p>
        </p:txBody>
      </p:sp>
      <p:graphicFrame>
        <p:nvGraphicFramePr>
          <p:cNvPr id="317444" name="Object 4"/>
          <p:cNvGraphicFramePr>
            <a:graphicFrameLocks noChangeAspect="1"/>
          </p:cNvGraphicFramePr>
          <p:nvPr>
            <p:ph type="clipArt" sz="half" idx="1"/>
          </p:nvPr>
        </p:nvGraphicFramePr>
        <p:xfrm>
          <a:off x="457200" y="1682750"/>
          <a:ext cx="3308350" cy="4013200"/>
        </p:xfrm>
        <a:graphic>
          <a:graphicData uri="http://schemas.openxmlformats.org/presentationml/2006/ole">
            <p:oleObj spid="_x0000_s317444" name="Clip" r:id="rId4" imgW="4054320" imgH="3549240"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61A22517-E245-44CB-A59A-E41DEBA8FBE4}" type="slidenum">
              <a:rPr lang="en-US"/>
              <a:pPr/>
              <a:t>2</a:t>
            </a:fld>
            <a:endParaRPr lang="en-US"/>
          </a:p>
        </p:txBody>
      </p:sp>
      <p:sp>
        <p:nvSpPr>
          <p:cNvPr id="272386" name="Rectangle 2"/>
          <p:cNvSpPr>
            <a:spLocks noGrp="1" noChangeArrowheads="1"/>
          </p:cNvSpPr>
          <p:nvPr>
            <p:ph type="title"/>
          </p:nvPr>
        </p:nvSpPr>
        <p:spPr/>
        <p:txBody>
          <a:bodyPr/>
          <a:lstStyle/>
          <a:p>
            <a:r>
              <a:rPr lang="en-US" sz="4000"/>
              <a:t>HRM in Action: Sequencing Moms, Bringing Them Back </a:t>
            </a:r>
          </a:p>
        </p:txBody>
      </p:sp>
      <p:sp>
        <p:nvSpPr>
          <p:cNvPr id="272387" name="Rectangle 3"/>
          <p:cNvSpPr>
            <a:spLocks noGrp="1" noChangeArrowheads="1"/>
          </p:cNvSpPr>
          <p:nvPr>
            <p:ph type="body" idx="1"/>
          </p:nvPr>
        </p:nvSpPr>
        <p:spPr/>
        <p:txBody>
          <a:bodyPr/>
          <a:lstStyle/>
          <a:p>
            <a:r>
              <a:rPr lang="en-US"/>
              <a:t>Today, more new mothers are leaving the labor force only to return later, often called </a:t>
            </a:r>
            <a:r>
              <a:rPr lang="en-US" b="1">
                <a:solidFill>
                  <a:srgbClr val="0000FF"/>
                </a:solidFill>
              </a:rPr>
              <a:t>sequencing moms</a:t>
            </a:r>
            <a:r>
              <a:rPr lang="en-US"/>
              <a:t> </a:t>
            </a:r>
          </a:p>
          <a:p>
            <a:r>
              <a:rPr lang="en-US"/>
              <a:t>Major employers are reaching out to sequencing moms to be sure they do not make a permanent exit </a:t>
            </a:r>
          </a:p>
          <a:p>
            <a:r>
              <a:rPr lang="en-US"/>
              <a:t>Tangible shift toward companies accepting returning women professionals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72503C6F-9513-487E-A0CF-0186432CC27C}" type="slidenum">
              <a:rPr lang="en-US"/>
              <a:pPr/>
              <a:t>20</a:t>
            </a:fld>
            <a:endParaRPr lang="en-US"/>
          </a:p>
        </p:txBody>
      </p:sp>
      <p:sp>
        <p:nvSpPr>
          <p:cNvPr id="462850" name="Rectangle 2"/>
          <p:cNvSpPr>
            <a:spLocks noGrp="1" noChangeArrowheads="1"/>
          </p:cNvSpPr>
          <p:nvPr>
            <p:ph type="title"/>
          </p:nvPr>
        </p:nvSpPr>
        <p:spPr/>
        <p:txBody>
          <a:bodyPr/>
          <a:lstStyle/>
          <a:p>
            <a:r>
              <a:rPr lang="en-US" sz="4000"/>
              <a:t>Persons Not Covered by Title VII</a:t>
            </a:r>
          </a:p>
        </p:txBody>
      </p:sp>
      <p:sp>
        <p:nvSpPr>
          <p:cNvPr id="462851" name="Rectangle 3"/>
          <p:cNvSpPr>
            <a:spLocks noGrp="1" noChangeArrowheads="1"/>
          </p:cNvSpPr>
          <p:nvPr>
            <p:ph type="body" idx="1"/>
          </p:nvPr>
        </p:nvSpPr>
        <p:spPr/>
        <p:txBody>
          <a:bodyPr/>
          <a:lstStyle/>
          <a:p>
            <a:r>
              <a:rPr lang="en-US" sz="3600"/>
              <a:t>Aliens not authorized to work in  United States</a:t>
            </a:r>
          </a:p>
          <a:p>
            <a:r>
              <a:rPr lang="en-US" sz="3600"/>
              <a:t>Members of Communist party</a:t>
            </a:r>
          </a:p>
          <a:p>
            <a:r>
              <a:rPr lang="en-US" sz="3600"/>
              <a:t>Homosexuals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A7FFE88C-10AA-47C2-B221-0E978988BD0D}" type="slidenum">
              <a:rPr lang="en-US"/>
              <a:pPr/>
              <a:t>21</a:t>
            </a:fld>
            <a:endParaRPr lang="en-US"/>
          </a:p>
        </p:txBody>
      </p:sp>
      <p:sp>
        <p:nvSpPr>
          <p:cNvPr id="463874" name="Rectangle 2"/>
          <p:cNvSpPr>
            <a:spLocks noGrp="1" noChangeArrowheads="1"/>
          </p:cNvSpPr>
          <p:nvPr>
            <p:ph type="title"/>
          </p:nvPr>
        </p:nvSpPr>
        <p:spPr/>
        <p:txBody>
          <a:bodyPr/>
          <a:lstStyle/>
          <a:p>
            <a:r>
              <a:rPr lang="en-US" sz="3600"/>
              <a:t>Age Discrimination in Employment Act Of 1967--amended In 1978 &amp; 1986</a:t>
            </a:r>
          </a:p>
        </p:txBody>
      </p:sp>
      <p:sp>
        <p:nvSpPr>
          <p:cNvPr id="463875" name="Rectangle 3"/>
          <p:cNvSpPr>
            <a:spLocks noGrp="1" noChangeArrowheads="1"/>
          </p:cNvSpPr>
          <p:nvPr>
            <p:ph type="body" idx="1"/>
          </p:nvPr>
        </p:nvSpPr>
        <p:spPr/>
        <p:txBody>
          <a:bodyPr/>
          <a:lstStyle/>
          <a:p>
            <a:pPr>
              <a:lnSpc>
                <a:spcPct val="90000"/>
              </a:lnSpc>
            </a:pPr>
            <a:r>
              <a:rPr lang="en-US"/>
              <a:t>Illegal to discriminate against anyone 40 years or older</a:t>
            </a:r>
          </a:p>
          <a:p>
            <a:pPr>
              <a:lnSpc>
                <a:spcPct val="90000"/>
              </a:lnSpc>
            </a:pPr>
            <a:r>
              <a:rPr lang="en-US"/>
              <a:t>Administered by EEOC</a:t>
            </a:r>
          </a:p>
          <a:p>
            <a:pPr>
              <a:lnSpc>
                <a:spcPct val="90000"/>
              </a:lnSpc>
            </a:pPr>
            <a:r>
              <a:rPr lang="en-US"/>
              <a:t>Pertains to employers who have 20 or more employees</a:t>
            </a:r>
          </a:p>
          <a:p>
            <a:pPr>
              <a:lnSpc>
                <a:spcPct val="90000"/>
              </a:lnSpc>
            </a:pPr>
            <a:r>
              <a:rPr lang="en-US"/>
              <a:t>Provides for trial by jury</a:t>
            </a:r>
          </a:p>
          <a:p>
            <a:pPr>
              <a:lnSpc>
                <a:spcPct val="90000"/>
              </a:lnSpc>
            </a:pPr>
            <a:r>
              <a:rPr lang="en-US"/>
              <a:t>Possible criminal penalty</a:t>
            </a:r>
          </a:p>
          <a:p>
            <a:pPr>
              <a:lnSpc>
                <a:spcPct val="90000"/>
              </a:lnSpc>
            </a:pPr>
            <a:r>
              <a:rPr lang="en-US"/>
              <a:t>Older Workers Benefit Protection Act (OWBPA)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 2008 by Prentice Hall </a:t>
            </a:r>
          </a:p>
        </p:txBody>
      </p:sp>
      <p:sp>
        <p:nvSpPr>
          <p:cNvPr id="7" name="Slide Number Placeholder 6"/>
          <p:cNvSpPr>
            <a:spLocks noGrp="1"/>
          </p:cNvSpPr>
          <p:nvPr>
            <p:ph type="sldNum" sz="quarter" idx="12"/>
          </p:nvPr>
        </p:nvSpPr>
        <p:spPr/>
        <p:txBody>
          <a:bodyPr/>
          <a:lstStyle/>
          <a:p>
            <a:r>
              <a:rPr lang="en-US"/>
              <a:t>3-</a:t>
            </a:r>
            <a:fld id="{25AD07CF-6A97-43E5-A66C-E15E5BF057FB}" type="slidenum">
              <a:rPr lang="en-US"/>
              <a:pPr/>
              <a:t>22</a:t>
            </a:fld>
            <a:endParaRPr lang="en-US"/>
          </a:p>
        </p:txBody>
      </p:sp>
      <p:sp>
        <p:nvSpPr>
          <p:cNvPr id="323586" name="Rectangle 2"/>
          <p:cNvSpPr>
            <a:spLocks noGrp="1" noChangeArrowheads="1"/>
          </p:cNvSpPr>
          <p:nvPr>
            <p:ph type="title"/>
          </p:nvPr>
        </p:nvSpPr>
        <p:spPr/>
        <p:txBody>
          <a:bodyPr/>
          <a:lstStyle/>
          <a:p>
            <a:r>
              <a:rPr lang="en-US" sz="4000"/>
              <a:t>Age Can Be Bona Fide Occupational Qualification </a:t>
            </a:r>
          </a:p>
        </p:txBody>
      </p:sp>
      <p:sp>
        <p:nvSpPr>
          <p:cNvPr id="323587" name="Rectangle 3"/>
          <p:cNvSpPr>
            <a:spLocks noGrp="1" noChangeArrowheads="1"/>
          </p:cNvSpPr>
          <p:nvPr>
            <p:ph type="body" sz="half" idx="2"/>
          </p:nvPr>
        </p:nvSpPr>
        <p:spPr>
          <a:xfrm>
            <a:off x="2590800" y="2057400"/>
            <a:ext cx="5943600" cy="4114800"/>
          </a:xfrm>
        </p:spPr>
        <p:txBody>
          <a:bodyPr/>
          <a:lstStyle/>
          <a:p>
            <a:pPr>
              <a:lnSpc>
                <a:spcPct val="90000"/>
              </a:lnSpc>
            </a:pPr>
            <a:r>
              <a:rPr lang="en-US" sz="2800"/>
              <a:t>Federal Aviation Administration can force commercial pilots to retire at 60 </a:t>
            </a:r>
          </a:p>
          <a:p>
            <a:pPr>
              <a:lnSpc>
                <a:spcPct val="90000"/>
              </a:lnSpc>
            </a:pPr>
            <a:r>
              <a:rPr lang="en-US" sz="2800"/>
              <a:t>Greyhound did not violate ADEA when  refused to hire persons 35 years or older as intercity bus drivers </a:t>
            </a:r>
          </a:p>
          <a:p>
            <a:pPr>
              <a:lnSpc>
                <a:spcPct val="90000"/>
              </a:lnSpc>
            </a:pPr>
            <a:r>
              <a:rPr lang="en-US" sz="2800"/>
              <a:t>Likelihood of risk or harm to passengers was involved with both cases</a:t>
            </a:r>
          </a:p>
        </p:txBody>
      </p:sp>
      <p:pic>
        <p:nvPicPr>
          <p:cNvPr id="323588" name="Picture 4" descr="MCj03887300000[1]"/>
          <p:cNvPicPr>
            <a:picLocks noGrp="1" noChangeAspect="1" noChangeArrowheads="1"/>
          </p:cNvPicPr>
          <p:nvPr>
            <p:ph sz="half" idx="1"/>
          </p:nvPr>
        </p:nvPicPr>
        <p:blipFill>
          <a:blip r:embed="rId3" cstate="print"/>
          <a:srcRect/>
          <a:stretch>
            <a:fillRect/>
          </a:stretch>
        </p:blipFill>
        <p:spPr>
          <a:xfrm>
            <a:off x="533400" y="3351213"/>
            <a:ext cx="2133600" cy="1335087"/>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FC062A48-E21D-49DF-9097-A8FE7D92C8F1}" type="slidenum">
              <a:rPr lang="en-US"/>
              <a:pPr/>
              <a:t>23</a:t>
            </a:fld>
            <a:endParaRPr lang="en-US"/>
          </a:p>
        </p:txBody>
      </p:sp>
      <p:sp>
        <p:nvSpPr>
          <p:cNvPr id="464898" name="Rectangle 2"/>
          <p:cNvSpPr>
            <a:spLocks noGrp="1" noChangeArrowheads="1"/>
          </p:cNvSpPr>
          <p:nvPr>
            <p:ph type="title"/>
          </p:nvPr>
        </p:nvSpPr>
        <p:spPr/>
        <p:txBody>
          <a:bodyPr/>
          <a:lstStyle/>
          <a:p>
            <a:r>
              <a:rPr lang="en-US"/>
              <a:t>Rehabilitation Act of 1973</a:t>
            </a:r>
          </a:p>
        </p:txBody>
      </p:sp>
      <p:sp>
        <p:nvSpPr>
          <p:cNvPr id="464899" name="Rectangle 3"/>
          <p:cNvSpPr>
            <a:spLocks noGrp="1" noChangeArrowheads="1"/>
          </p:cNvSpPr>
          <p:nvPr>
            <p:ph type="body" idx="1"/>
          </p:nvPr>
        </p:nvSpPr>
        <p:spPr/>
        <p:txBody>
          <a:bodyPr/>
          <a:lstStyle/>
          <a:p>
            <a:pPr>
              <a:lnSpc>
                <a:spcPct val="90000"/>
              </a:lnSpc>
            </a:pPr>
            <a:r>
              <a:rPr lang="en-US"/>
              <a:t>Prohibits discrimination against disabled workers</a:t>
            </a:r>
          </a:p>
          <a:p>
            <a:pPr>
              <a:lnSpc>
                <a:spcPct val="90000"/>
              </a:lnSpc>
            </a:pPr>
            <a:r>
              <a:rPr lang="en-US"/>
              <a:t>Government contractors, subcontractors, and organizations</a:t>
            </a:r>
          </a:p>
          <a:p>
            <a:pPr>
              <a:lnSpc>
                <a:spcPct val="90000"/>
              </a:lnSpc>
            </a:pPr>
            <a:r>
              <a:rPr lang="en-US"/>
              <a:t>Two primary levels </a:t>
            </a:r>
          </a:p>
          <a:p>
            <a:pPr>
              <a:lnSpc>
                <a:spcPct val="90000"/>
              </a:lnSpc>
            </a:pPr>
            <a:r>
              <a:rPr lang="en-US"/>
              <a:t>$2,500 required to post notices they agree to take affirmative action to recruit, employ, and promote qualified disabled individuals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EB13B95F-1C11-4CCE-A113-A5F14F7E2122}" type="slidenum">
              <a:rPr lang="en-US"/>
              <a:pPr/>
              <a:t>24</a:t>
            </a:fld>
            <a:endParaRPr lang="en-US"/>
          </a:p>
        </p:txBody>
      </p:sp>
      <p:sp>
        <p:nvSpPr>
          <p:cNvPr id="465922" name="Rectangle 2"/>
          <p:cNvSpPr>
            <a:spLocks noGrp="1" noChangeArrowheads="1"/>
          </p:cNvSpPr>
          <p:nvPr>
            <p:ph type="title"/>
          </p:nvPr>
        </p:nvSpPr>
        <p:spPr/>
        <p:txBody>
          <a:bodyPr/>
          <a:lstStyle/>
          <a:p>
            <a:r>
              <a:rPr lang="en-US" sz="4000"/>
              <a:t>Rehabilitation Act of 1973 (Cont.)</a:t>
            </a:r>
          </a:p>
        </p:txBody>
      </p:sp>
      <p:sp>
        <p:nvSpPr>
          <p:cNvPr id="465923" name="Rectangle 3"/>
          <p:cNvSpPr>
            <a:spLocks noGrp="1" noChangeArrowheads="1"/>
          </p:cNvSpPr>
          <p:nvPr>
            <p:ph type="body" idx="1"/>
          </p:nvPr>
        </p:nvSpPr>
        <p:spPr/>
        <p:txBody>
          <a:bodyPr/>
          <a:lstStyle/>
          <a:p>
            <a:r>
              <a:rPr lang="en-US"/>
              <a:t>If contract or subcontract exceeds $50,000, or if contractor has 50 or more employees, employer must prepare written affirmative action plan</a:t>
            </a:r>
          </a:p>
          <a:p>
            <a:r>
              <a:rPr lang="en-US"/>
              <a:t>Administered by Office of Federal Contract Compliance Programs (OFCCP)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 2008 by Prentice Hall </a:t>
            </a:r>
          </a:p>
        </p:txBody>
      </p:sp>
      <p:sp>
        <p:nvSpPr>
          <p:cNvPr id="7" name="Slide Number Placeholder 6"/>
          <p:cNvSpPr>
            <a:spLocks noGrp="1"/>
          </p:cNvSpPr>
          <p:nvPr>
            <p:ph type="sldNum" sz="quarter" idx="12"/>
          </p:nvPr>
        </p:nvSpPr>
        <p:spPr/>
        <p:txBody>
          <a:bodyPr/>
          <a:lstStyle/>
          <a:p>
            <a:r>
              <a:rPr lang="en-US"/>
              <a:t>3-</a:t>
            </a:r>
            <a:fld id="{7B7EBC0D-1269-4E31-BB09-C050A0B334C1}" type="slidenum">
              <a:rPr lang="en-US"/>
              <a:pPr/>
              <a:t>25</a:t>
            </a:fld>
            <a:endParaRPr lang="en-US"/>
          </a:p>
        </p:txBody>
      </p:sp>
      <p:sp>
        <p:nvSpPr>
          <p:cNvPr id="329730" name="Rectangle 2"/>
          <p:cNvSpPr>
            <a:spLocks noGrp="1" noChangeArrowheads="1"/>
          </p:cNvSpPr>
          <p:nvPr>
            <p:ph type="title"/>
          </p:nvPr>
        </p:nvSpPr>
        <p:spPr>
          <a:xfrm>
            <a:off x="228600" y="274638"/>
            <a:ext cx="8763000" cy="1143000"/>
          </a:xfrm>
        </p:spPr>
        <p:txBody>
          <a:bodyPr/>
          <a:lstStyle/>
          <a:p>
            <a:r>
              <a:rPr lang="en-US" sz="4000"/>
              <a:t>Pregnancy Discrimination Act of 1978</a:t>
            </a:r>
          </a:p>
        </p:txBody>
      </p:sp>
      <p:sp>
        <p:nvSpPr>
          <p:cNvPr id="329731" name="Rectangle 3"/>
          <p:cNvSpPr>
            <a:spLocks noGrp="1" noChangeArrowheads="1"/>
          </p:cNvSpPr>
          <p:nvPr>
            <p:ph type="body" sz="half" idx="2"/>
          </p:nvPr>
        </p:nvSpPr>
        <p:spPr>
          <a:xfrm>
            <a:off x="3276600" y="1447800"/>
            <a:ext cx="5486400" cy="4648200"/>
          </a:xfrm>
        </p:spPr>
        <p:txBody>
          <a:bodyPr/>
          <a:lstStyle/>
          <a:p>
            <a:r>
              <a:rPr lang="en-US" sz="2800"/>
              <a:t>Amendment to Title VII of Civil Rights Act</a:t>
            </a:r>
          </a:p>
          <a:p>
            <a:r>
              <a:rPr lang="en-US" sz="2800"/>
              <a:t>Pregnancy, childbirth, or related medical condition</a:t>
            </a:r>
          </a:p>
          <a:p>
            <a:r>
              <a:rPr lang="en-US" sz="2800"/>
              <a:t>Questions about family plans, birth control techniques, and the like may be discriminatory because they are not asked of men</a:t>
            </a:r>
            <a:r>
              <a:rPr lang="en-US" sz="2400"/>
              <a:t> </a:t>
            </a:r>
            <a:endParaRPr lang="en-US" sz="2800"/>
          </a:p>
          <a:p>
            <a:r>
              <a:rPr lang="en-US" sz="2800"/>
              <a:t>Benefits area also covered</a:t>
            </a:r>
          </a:p>
        </p:txBody>
      </p:sp>
      <p:graphicFrame>
        <p:nvGraphicFramePr>
          <p:cNvPr id="329732" name="Object 4"/>
          <p:cNvGraphicFramePr>
            <a:graphicFrameLocks noChangeAspect="1"/>
          </p:cNvGraphicFramePr>
          <p:nvPr>
            <p:ph type="clipArt" sz="half" idx="1"/>
          </p:nvPr>
        </p:nvGraphicFramePr>
        <p:xfrm>
          <a:off x="304800" y="2663825"/>
          <a:ext cx="2743200" cy="2365375"/>
        </p:xfrm>
        <a:graphic>
          <a:graphicData uri="http://schemas.openxmlformats.org/presentationml/2006/ole">
            <p:oleObj spid="_x0000_s329732" name="Clip" r:id="rId4" imgW="1088640" imgH="804240" progId="">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6A540A1A-5A8B-46F8-B474-6B7A7434DB41}" type="slidenum">
              <a:rPr lang="en-US"/>
              <a:pPr/>
              <a:t>26</a:t>
            </a:fld>
            <a:endParaRPr lang="en-US"/>
          </a:p>
        </p:txBody>
      </p:sp>
      <p:sp>
        <p:nvSpPr>
          <p:cNvPr id="466946" name="Rectangle 2"/>
          <p:cNvSpPr>
            <a:spLocks noGrp="1" noChangeArrowheads="1"/>
          </p:cNvSpPr>
          <p:nvPr>
            <p:ph type="title"/>
          </p:nvPr>
        </p:nvSpPr>
        <p:spPr/>
        <p:txBody>
          <a:bodyPr/>
          <a:lstStyle/>
          <a:p>
            <a:r>
              <a:rPr lang="en-US" sz="4000"/>
              <a:t>Immigration Reform and Control Act (IRCA) of 1986</a:t>
            </a:r>
          </a:p>
        </p:txBody>
      </p:sp>
      <p:sp>
        <p:nvSpPr>
          <p:cNvPr id="466947" name="Rectangle 3"/>
          <p:cNvSpPr>
            <a:spLocks noGrp="1" noChangeArrowheads="1"/>
          </p:cNvSpPr>
          <p:nvPr>
            <p:ph type="body" idx="1"/>
          </p:nvPr>
        </p:nvSpPr>
        <p:spPr/>
        <p:txBody>
          <a:bodyPr/>
          <a:lstStyle/>
          <a:p>
            <a:pPr>
              <a:lnSpc>
                <a:spcPct val="90000"/>
              </a:lnSpc>
            </a:pPr>
            <a:r>
              <a:rPr lang="en-US"/>
              <a:t>Granted amnesty to approximately 1.7 million long-term unauthorized workers</a:t>
            </a:r>
          </a:p>
          <a:p>
            <a:pPr>
              <a:lnSpc>
                <a:spcPct val="90000"/>
              </a:lnSpc>
            </a:pPr>
            <a:r>
              <a:rPr lang="en-US"/>
              <a:t>Established criminal and civil sanctions against employers who knowingly hire unauthorized aliens  </a:t>
            </a:r>
          </a:p>
          <a:p>
            <a:pPr>
              <a:lnSpc>
                <a:spcPct val="90000"/>
              </a:lnSpc>
            </a:pPr>
            <a:r>
              <a:rPr lang="en-US"/>
              <a:t>Reduces threshold coverage to 4 employees </a:t>
            </a:r>
          </a:p>
          <a:p>
            <a:pPr>
              <a:lnSpc>
                <a:spcPct val="90000"/>
              </a:lnSpc>
            </a:pPr>
            <a:r>
              <a:rPr lang="en-US"/>
              <a:t>Toughened criminal sanctions for employers who hire illegal aliens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8CB5FF18-365A-41C4-B4A6-91EAF8F00A1F}" type="slidenum">
              <a:rPr lang="en-US"/>
              <a:pPr/>
              <a:t>27</a:t>
            </a:fld>
            <a:endParaRPr lang="en-US"/>
          </a:p>
        </p:txBody>
      </p:sp>
      <p:sp>
        <p:nvSpPr>
          <p:cNvPr id="334850" name="Rectangle 2"/>
          <p:cNvSpPr>
            <a:spLocks noGrp="1" noChangeArrowheads="1"/>
          </p:cNvSpPr>
          <p:nvPr>
            <p:ph type="title"/>
          </p:nvPr>
        </p:nvSpPr>
        <p:spPr/>
        <p:txBody>
          <a:bodyPr/>
          <a:lstStyle/>
          <a:p>
            <a:r>
              <a:rPr lang="en-US" sz="4000"/>
              <a:t>Immigration Reform and Control Act (IRCA) of 1986 (Cont.)</a:t>
            </a:r>
          </a:p>
        </p:txBody>
      </p:sp>
      <p:sp>
        <p:nvSpPr>
          <p:cNvPr id="334851" name="Rectangle 3"/>
          <p:cNvSpPr>
            <a:spLocks noGrp="1" noChangeArrowheads="1"/>
          </p:cNvSpPr>
          <p:nvPr>
            <p:ph type="body" idx="1"/>
          </p:nvPr>
        </p:nvSpPr>
        <p:spPr/>
        <p:txBody>
          <a:bodyPr/>
          <a:lstStyle/>
          <a:p>
            <a:pPr>
              <a:lnSpc>
                <a:spcPct val="90000"/>
              </a:lnSpc>
            </a:pPr>
            <a:r>
              <a:rPr lang="en-US"/>
              <a:t>Employers must require all new employees to complete and sign a verification form (Form I-9) to certify their eligibility for employment </a:t>
            </a:r>
          </a:p>
          <a:p>
            <a:pPr>
              <a:lnSpc>
                <a:spcPct val="90000"/>
              </a:lnSpc>
            </a:pPr>
            <a:r>
              <a:rPr lang="en-US"/>
              <a:t>Establish their eligibility for employment by presenting a U.S. passport, alien registration card with photograph, or a work permit that establishes the person’s identity and employment eligibility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E3734C14-53D2-4F8A-BA77-65729E1DFE08}" type="slidenum">
              <a:rPr lang="en-US"/>
              <a:pPr/>
              <a:t>28</a:t>
            </a:fld>
            <a:endParaRPr lang="en-US"/>
          </a:p>
        </p:txBody>
      </p:sp>
      <p:sp>
        <p:nvSpPr>
          <p:cNvPr id="384002" name="Rectangle 2"/>
          <p:cNvSpPr>
            <a:spLocks noGrp="1" noChangeArrowheads="1"/>
          </p:cNvSpPr>
          <p:nvPr>
            <p:ph type="title"/>
          </p:nvPr>
        </p:nvSpPr>
        <p:spPr>
          <a:xfrm>
            <a:off x="685800" y="304800"/>
            <a:ext cx="7772400" cy="1447800"/>
          </a:xfrm>
        </p:spPr>
        <p:txBody>
          <a:bodyPr/>
          <a:lstStyle/>
          <a:p>
            <a:r>
              <a:rPr lang="en-US" sz="4000"/>
              <a:t>Equal Employment Opportunity Commission (EEOC)</a:t>
            </a:r>
          </a:p>
        </p:txBody>
      </p:sp>
      <p:sp>
        <p:nvSpPr>
          <p:cNvPr id="384003" name="Rectangle 3"/>
          <p:cNvSpPr>
            <a:spLocks noGrp="1" noChangeArrowheads="1"/>
          </p:cNvSpPr>
          <p:nvPr>
            <p:ph type="body" idx="1"/>
          </p:nvPr>
        </p:nvSpPr>
        <p:spPr>
          <a:xfrm>
            <a:off x="779463" y="1984375"/>
            <a:ext cx="7504112" cy="4065588"/>
          </a:xfrm>
          <a:ln/>
        </p:spPr>
        <p:txBody>
          <a:bodyPr/>
          <a:lstStyle/>
          <a:p>
            <a:r>
              <a:rPr lang="en-US" sz="3600"/>
              <a:t>Title VII of Civil Rights Act, as amended, created the EEOC</a:t>
            </a:r>
          </a:p>
          <a:p>
            <a:pPr>
              <a:lnSpc>
                <a:spcPct val="120000"/>
              </a:lnSpc>
            </a:pPr>
            <a:r>
              <a:rPr lang="en-US" sz="3600"/>
              <a:t>Filing a discrimination charge initiates EEOC action.</a:t>
            </a:r>
          </a:p>
          <a:p>
            <a:pPr>
              <a:lnSpc>
                <a:spcPct val="120000"/>
              </a:lnSpc>
            </a:pPr>
            <a:r>
              <a:rPr lang="en-US" sz="3600"/>
              <a:t>Certain exceptions to coverage of Title VII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a:t>© 2008 by Prentice Hall </a:t>
            </a:r>
          </a:p>
        </p:txBody>
      </p:sp>
      <p:sp>
        <p:nvSpPr>
          <p:cNvPr id="23" name="Slide Number Placeholder 5"/>
          <p:cNvSpPr>
            <a:spLocks noGrp="1"/>
          </p:cNvSpPr>
          <p:nvPr>
            <p:ph type="sldNum" sz="quarter" idx="12"/>
          </p:nvPr>
        </p:nvSpPr>
        <p:spPr/>
        <p:txBody>
          <a:bodyPr/>
          <a:lstStyle/>
          <a:p>
            <a:r>
              <a:rPr lang="en-US"/>
              <a:t>3-</a:t>
            </a:r>
            <a:fld id="{6255903F-83ED-45F7-9FC2-F48F0BA48031}" type="slidenum">
              <a:rPr lang="en-US"/>
              <a:pPr/>
              <a:t>29</a:t>
            </a:fld>
            <a:endParaRPr lang="en-US"/>
          </a:p>
        </p:txBody>
      </p:sp>
      <p:sp>
        <p:nvSpPr>
          <p:cNvPr id="386050" name="Rectangle 2"/>
          <p:cNvSpPr>
            <a:spLocks noGrp="1" noChangeArrowheads="1"/>
          </p:cNvSpPr>
          <p:nvPr>
            <p:ph type="ctrTitle"/>
          </p:nvPr>
        </p:nvSpPr>
        <p:spPr>
          <a:xfrm>
            <a:off x="685800" y="76200"/>
            <a:ext cx="7772400" cy="533400"/>
          </a:xfrm>
          <a:noFill/>
          <a:ln/>
        </p:spPr>
        <p:txBody>
          <a:bodyPr lIns="90488" tIns="44450" rIns="90488" bIns="44450"/>
          <a:lstStyle/>
          <a:p>
            <a:r>
              <a:rPr lang="en-US" sz="2000" b="1"/>
              <a:t>Steps in Handling a Discrimination Case</a:t>
            </a:r>
          </a:p>
        </p:txBody>
      </p:sp>
      <p:sp>
        <p:nvSpPr>
          <p:cNvPr id="386051" name="Rectangle 3"/>
          <p:cNvSpPr>
            <a:spLocks noChangeArrowheads="1"/>
          </p:cNvSpPr>
          <p:nvPr/>
        </p:nvSpPr>
        <p:spPr bwMode="auto">
          <a:xfrm>
            <a:off x="304800" y="622300"/>
            <a:ext cx="8521700" cy="444500"/>
          </a:xfrm>
          <a:prstGeom prst="rect">
            <a:avLst/>
          </a:prstGeom>
          <a:solidFill>
            <a:schemeClr val="accent1"/>
          </a:solidFill>
          <a:ln w="12699">
            <a:solidFill>
              <a:schemeClr val="tx1"/>
            </a:solidFill>
            <a:miter lim="800000"/>
            <a:headEnd/>
            <a:tailEnd/>
          </a:ln>
          <a:effectLst/>
        </p:spPr>
        <p:txBody>
          <a:bodyPr wrap="none" lIns="90488" tIns="44450" rIns="90488" bIns="44450" anchor="ctr"/>
          <a:lstStyle/>
          <a:p>
            <a:pPr algn="ctr" eaLnBrk="0" hangingPunct="0"/>
            <a:r>
              <a:rPr lang="en-US" sz="2000"/>
              <a:t>Charge Filed</a:t>
            </a:r>
          </a:p>
        </p:txBody>
      </p:sp>
      <p:sp>
        <p:nvSpPr>
          <p:cNvPr id="386052" name="Rectangle 4"/>
          <p:cNvSpPr>
            <a:spLocks noChangeArrowheads="1"/>
          </p:cNvSpPr>
          <p:nvPr/>
        </p:nvSpPr>
        <p:spPr bwMode="auto">
          <a:xfrm>
            <a:off x="234950" y="2286000"/>
            <a:ext cx="8521700" cy="444500"/>
          </a:xfrm>
          <a:prstGeom prst="rect">
            <a:avLst/>
          </a:prstGeom>
          <a:solidFill>
            <a:schemeClr val="accent1"/>
          </a:solidFill>
          <a:ln w="12699">
            <a:solidFill>
              <a:schemeClr val="tx1"/>
            </a:solidFill>
            <a:miter lim="800000"/>
            <a:headEnd/>
            <a:tailEnd/>
          </a:ln>
          <a:effectLst/>
        </p:spPr>
        <p:txBody>
          <a:bodyPr wrap="none" lIns="90488" tIns="44450" rIns="90488" bIns="44450" anchor="ctr"/>
          <a:lstStyle/>
          <a:p>
            <a:pPr algn="ctr" eaLnBrk="0" hangingPunct="0"/>
            <a:r>
              <a:rPr lang="en-US" sz="2000"/>
              <a:t>Investigation by the EEOC</a:t>
            </a:r>
          </a:p>
        </p:txBody>
      </p:sp>
      <p:sp>
        <p:nvSpPr>
          <p:cNvPr id="386053" name="Rectangle 5"/>
          <p:cNvSpPr>
            <a:spLocks noChangeArrowheads="1"/>
          </p:cNvSpPr>
          <p:nvPr/>
        </p:nvSpPr>
        <p:spPr bwMode="auto">
          <a:xfrm>
            <a:off x="228600" y="3048000"/>
            <a:ext cx="8521700" cy="444500"/>
          </a:xfrm>
          <a:prstGeom prst="rect">
            <a:avLst/>
          </a:prstGeom>
          <a:solidFill>
            <a:schemeClr val="accent1"/>
          </a:solidFill>
          <a:ln w="12699">
            <a:solidFill>
              <a:schemeClr val="tx1"/>
            </a:solidFill>
            <a:miter lim="800000"/>
            <a:headEnd/>
            <a:tailEnd/>
          </a:ln>
          <a:effectLst/>
        </p:spPr>
        <p:txBody>
          <a:bodyPr wrap="none" lIns="90488" tIns="44450" rIns="90488" bIns="44450" anchor="ctr"/>
          <a:lstStyle/>
          <a:p>
            <a:pPr algn="ctr" eaLnBrk="0" hangingPunct="0"/>
            <a:r>
              <a:rPr lang="en-US" sz="2000"/>
              <a:t>Issue a </a:t>
            </a:r>
            <a:r>
              <a:rPr lang="en-US" sz="2000" i="1"/>
              <a:t>Probable Cause</a:t>
            </a:r>
            <a:r>
              <a:rPr lang="en-US" sz="2000"/>
              <a:t> or a </a:t>
            </a:r>
            <a:r>
              <a:rPr lang="en-US" sz="2000" i="1"/>
              <a:t>No Probable Cause</a:t>
            </a:r>
            <a:r>
              <a:rPr lang="en-US" sz="2000"/>
              <a:t> Statement</a:t>
            </a:r>
            <a:r>
              <a:rPr lang="en-US"/>
              <a:t> </a:t>
            </a:r>
          </a:p>
        </p:txBody>
      </p:sp>
      <p:sp>
        <p:nvSpPr>
          <p:cNvPr id="386054" name="Rectangle 6"/>
          <p:cNvSpPr>
            <a:spLocks noChangeArrowheads="1"/>
          </p:cNvSpPr>
          <p:nvPr/>
        </p:nvSpPr>
        <p:spPr bwMode="auto">
          <a:xfrm>
            <a:off x="234950" y="3810000"/>
            <a:ext cx="8521700" cy="444500"/>
          </a:xfrm>
          <a:prstGeom prst="rect">
            <a:avLst/>
          </a:prstGeom>
          <a:solidFill>
            <a:schemeClr val="accent1"/>
          </a:solidFill>
          <a:ln w="12699">
            <a:solidFill>
              <a:schemeClr val="tx1"/>
            </a:solidFill>
            <a:miter lim="800000"/>
            <a:headEnd/>
            <a:tailEnd/>
          </a:ln>
          <a:effectLst/>
        </p:spPr>
        <p:txBody>
          <a:bodyPr wrap="none" lIns="90488" tIns="44450" rIns="90488" bIns="44450" anchor="ctr"/>
          <a:lstStyle/>
          <a:p>
            <a:pPr algn="ctr" eaLnBrk="0" hangingPunct="0"/>
            <a:r>
              <a:rPr lang="en-US" sz="2000"/>
              <a:t>Attempt at Conciliation</a:t>
            </a:r>
            <a:r>
              <a:rPr lang="en-US"/>
              <a:t> </a:t>
            </a:r>
          </a:p>
        </p:txBody>
      </p:sp>
      <p:sp>
        <p:nvSpPr>
          <p:cNvPr id="386055" name="Rectangle 7"/>
          <p:cNvSpPr>
            <a:spLocks noChangeArrowheads="1"/>
          </p:cNvSpPr>
          <p:nvPr/>
        </p:nvSpPr>
        <p:spPr bwMode="auto">
          <a:xfrm>
            <a:off x="234950" y="4572000"/>
            <a:ext cx="8521700" cy="368300"/>
          </a:xfrm>
          <a:prstGeom prst="rect">
            <a:avLst/>
          </a:prstGeom>
          <a:solidFill>
            <a:schemeClr val="accent1"/>
          </a:solidFill>
          <a:ln w="12699">
            <a:solidFill>
              <a:schemeClr val="tx1"/>
            </a:solidFill>
            <a:miter lim="800000"/>
            <a:headEnd/>
            <a:tailEnd/>
          </a:ln>
          <a:effectLst/>
        </p:spPr>
        <p:txBody>
          <a:bodyPr wrap="none" lIns="90488" tIns="44450" rIns="90488" bIns="44450" anchor="ctr"/>
          <a:lstStyle/>
          <a:p>
            <a:pPr algn="ctr" eaLnBrk="0" hangingPunct="0"/>
            <a:r>
              <a:rPr lang="en-US" sz="2000"/>
              <a:t>Recommendations for or Against Litigation </a:t>
            </a:r>
          </a:p>
        </p:txBody>
      </p:sp>
      <p:sp>
        <p:nvSpPr>
          <p:cNvPr id="386056" name="Rectangle 8"/>
          <p:cNvSpPr>
            <a:spLocks noChangeArrowheads="1"/>
          </p:cNvSpPr>
          <p:nvPr/>
        </p:nvSpPr>
        <p:spPr bwMode="auto">
          <a:xfrm>
            <a:off x="234950" y="1460500"/>
            <a:ext cx="8521700" cy="444500"/>
          </a:xfrm>
          <a:prstGeom prst="rect">
            <a:avLst/>
          </a:prstGeom>
          <a:solidFill>
            <a:schemeClr val="accent1"/>
          </a:solidFill>
          <a:ln w="12699">
            <a:solidFill>
              <a:schemeClr val="tx1"/>
            </a:solidFill>
            <a:miter lim="800000"/>
            <a:headEnd/>
            <a:tailEnd/>
          </a:ln>
          <a:effectLst/>
        </p:spPr>
        <p:txBody>
          <a:bodyPr wrap="none" lIns="90488" tIns="44450" rIns="90488" bIns="44450" anchor="ctr"/>
          <a:lstStyle/>
          <a:p>
            <a:pPr algn="ctr" eaLnBrk="0" hangingPunct="0"/>
            <a:r>
              <a:rPr lang="en-US" sz="2000"/>
              <a:t>Attempt at a No-Fault Settlement</a:t>
            </a:r>
          </a:p>
        </p:txBody>
      </p:sp>
      <p:sp>
        <p:nvSpPr>
          <p:cNvPr id="386057" name="Rectangle 9"/>
          <p:cNvSpPr>
            <a:spLocks noChangeArrowheads="1"/>
          </p:cNvSpPr>
          <p:nvPr/>
        </p:nvSpPr>
        <p:spPr bwMode="auto">
          <a:xfrm>
            <a:off x="228600" y="5257800"/>
            <a:ext cx="4102100" cy="914400"/>
          </a:xfrm>
          <a:prstGeom prst="rect">
            <a:avLst/>
          </a:prstGeom>
          <a:solidFill>
            <a:schemeClr val="accent1"/>
          </a:solidFill>
          <a:ln w="12700">
            <a:solidFill>
              <a:schemeClr val="tx1"/>
            </a:solidFill>
            <a:miter lim="800000"/>
            <a:headEnd/>
            <a:tailEnd/>
          </a:ln>
          <a:effectLst/>
        </p:spPr>
        <p:txBody>
          <a:bodyPr lIns="90488" tIns="44450" rIns="90488" bIns="44450" anchor="ctr"/>
          <a:lstStyle/>
          <a:p>
            <a:pPr algn="ctr" eaLnBrk="0" hangingPunct="0"/>
            <a:r>
              <a:rPr lang="en-US"/>
              <a:t>Recommendation Against</a:t>
            </a:r>
          </a:p>
          <a:p>
            <a:pPr algn="ctr" eaLnBrk="0" hangingPunct="0"/>
            <a:r>
              <a:rPr lang="en-US"/>
              <a:t>Litigation – Right to Sue Notice Issued to Charging Party</a:t>
            </a:r>
          </a:p>
        </p:txBody>
      </p:sp>
      <p:sp>
        <p:nvSpPr>
          <p:cNvPr id="386058" name="Rectangle 10"/>
          <p:cNvSpPr>
            <a:spLocks noChangeArrowheads="1"/>
          </p:cNvSpPr>
          <p:nvPr/>
        </p:nvSpPr>
        <p:spPr bwMode="auto">
          <a:xfrm>
            <a:off x="4648200" y="5257800"/>
            <a:ext cx="4102100" cy="914400"/>
          </a:xfrm>
          <a:prstGeom prst="rect">
            <a:avLst/>
          </a:prstGeom>
          <a:solidFill>
            <a:schemeClr val="accent1"/>
          </a:solidFill>
          <a:ln w="12699">
            <a:solidFill>
              <a:schemeClr val="tx1"/>
            </a:solidFill>
            <a:miter lim="800000"/>
            <a:headEnd/>
            <a:tailEnd/>
          </a:ln>
          <a:effectLst/>
        </p:spPr>
        <p:txBody>
          <a:bodyPr wrap="none" lIns="90488" tIns="44450" rIns="90488" bIns="44450" anchor="ctr"/>
          <a:lstStyle/>
          <a:p>
            <a:pPr algn="ctr" eaLnBrk="0" hangingPunct="0"/>
            <a:r>
              <a:rPr lang="en-US"/>
              <a:t>Recommendation for</a:t>
            </a:r>
          </a:p>
          <a:p>
            <a:pPr algn="ctr" eaLnBrk="0" hangingPunct="0"/>
            <a:r>
              <a:rPr lang="en-US"/>
              <a:t>Litigation – EEOC Initiates Action</a:t>
            </a:r>
          </a:p>
        </p:txBody>
      </p:sp>
      <p:sp>
        <p:nvSpPr>
          <p:cNvPr id="386059" name="Line 11"/>
          <p:cNvSpPr>
            <a:spLocks noChangeShapeType="1"/>
          </p:cNvSpPr>
          <p:nvPr/>
        </p:nvSpPr>
        <p:spPr bwMode="auto">
          <a:xfrm>
            <a:off x="4343400" y="1119188"/>
            <a:ext cx="0" cy="328612"/>
          </a:xfrm>
          <a:prstGeom prst="line">
            <a:avLst/>
          </a:prstGeom>
          <a:noFill/>
          <a:ln w="25399">
            <a:solidFill>
              <a:schemeClr val="tx1"/>
            </a:solidFill>
            <a:round/>
            <a:headEnd/>
            <a:tailEnd type="triangle" w="med" len="med"/>
          </a:ln>
          <a:effectLst/>
        </p:spPr>
        <p:txBody>
          <a:bodyPr wrap="none" anchor="ctr"/>
          <a:lstStyle/>
          <a:p>
            <a:endParaRPr lang="en-US"/>
          </a:p>
        </p:txBody>
      </p:sp>
      <p:sp>
        <p:nvSpPr>
          <p:cNvPr id="386060" name="Line 12"/>
          <p:cNvSpPr>
            <a:spLocks noChangeShapeType="1"/>
          </p:cNvSpPr>
          <p:nvPr/>
        </p:nvSpPr>
        <p:spPr bwMode="auto">
          <a:xfrm>
            <a:off x="4343400" y="1957388"/>
            <a:ext cx="0" cy="328612"/>
          </a:xfrm>
          <a:prstGeom prst="line">
            <a:avLst/>
          </a:prstGeom>
          <a:noFill/>
          <a:ln w="25399">
            <a:solidFill>
              <a:schemeClr val="tx1"/>
            </a:solidFill>
            <a:round/>
            <a:headEnd/>
            <a:tailEnd type="triangle" w="med" len="med"/>
          </a:ln>
          <a:effectLst/>
        </p:spPr>
        <p:txBody>
          <a:bodyPr wrap="none" anchor="ctr"/>
          <a:lstStyle/>
          <a:p>
            <a:endParaRPr lang="en-US"/>
          </a:p>
        </p:txBody>
      </p:sp>
      <p:sp>
        <p:nvSpPr>
          <p:cNvPr id="386061" name="Line 13"/>
          <p:cNvSpPr>
            <a:spLocks noChangeShapeType="1"/>
          </p:cNvSpPr>
          <p:nvPr/>
        </p:nvSpPr>
        <p:spPr bwMode="auto">
          <a:xfrm>
            <a:off x="4343400" y="2719388"/>
            <a:ext cx="0" cy="328612"/>
          </a:xfrm>
          <a:prstGeom prst="line">
            <a:avLst/>
          </a:prstGeom>
          <a:noFill/>
          <a:ln w="25399">
            <a:solidFill>
              <a:schemeClr val="tx1"/>
            </a:solidFill>
            <a:round/>
            <a:headEnd/>
            <a:tailEnd type="triangle" w="med" len="med"/>
          </a:ln>
          <a:effectLst/>
        </p:spPr>
        <p:txBody>
          <a:bodyPr wrap="none" anchor="ctr"/>
          <a:lstStyle/>
          <a:p>
            <a:endParaRPr lang="en-US"/>
          </a:p>
        </p:txBody>
      </p:sp>
      <p:sp>
        <p:nvSpPr>
          <p:cNvPr id="386062" name="Line 14"/>
          <p:cNvSpPr>
            <a:spLocks noChangeShapeType="1"/>
          </p:cNvSpPr>
          <p:nvPr/>
        </p:nvSpPr>
        <p:spPr bwMode="auto">
          <a:xfrm>
            <a:off x="4343400" y="3505200"/>
            <a:ext cx="0" cy="328613"/>
          </a:xfrm>
          <a:prstGeom prst="line">
            <a:avLst/>
          </a:prstGeom>
          <a:noFill/>
          <a:ln w="25399">
            <a:solidFill>
              <a:schemeClr val="tx1"/>
            </a:solidFill>
            <a:round/>
            <a:headEnd/>
            <a:tailEnd type="triangle" w="med" len="med"/>
          </a:ln>
          <a:effectLst/>
        </p:spPr>
        <p:txBody>
          <a:bodyPr wrap="none" anchor="ctr"/>
          <a:lstStyle/>
          <a:p>
            <a:endParaRPr lang="en-US"/>
          </a:p>
        </p:txBody>
      </p:sp>
      <p:sp>
        <p:nvSpPr>
          <p:cNvPr id="386063" name="Line 15"/>
          <p:cNvSpPr>
            <a:spLocks noChangeShapeType="1"/>
          </p:cNvSpPr>
          <p:nvPr/>
        </p:nvSpPr>
        <p:spPr bwMode="auto">
          <a:xfrm>
            <a:off x="4343400" y="4267200"/>
            <a:ext cx="0" cy="328613"/>
          </a:xfrm>
          <a:prstGeom prst="line">
            <a:avLst/>
          </a:prstGeom>
          <a:noFill/>
          <a:ln w="25399">
            <a:solidFill>
              <a:schemeClr val="tx1"/>
            </a:solidFill>
            <a:round/>
            <a:headEnd/>
            <a:tailEnd type="triangle" w="med" len="med"/>
          </a:ln>
          <a:effectLst/>
        </p:spPr>
        <p:txBody>
          <a:bodyPr wrap="none" anchor="ctr"/>
          <a:lstStyle/>
          <a:p>
            <a:endParaRPr lang="en-US"/>
          </a:p>
        </p:txBody>
      </p:sp>
      <p:sp>
        <p:nvSpPr>
          <p:cNvPr id="386071" name="Line 23"/>
          <p:cNvSpPr>
            <a:spLocks noChangeShapeType="1"/>
          </p:cNvSpPr>
          <p:nvPr/>
        </p:nvSpPr>
        <p:spPr bwMode="auto">
          <a:xfrm>
            <a:off x="4343400" y="5029200"/>
            <a:ext cx="2438400" cy="0"/>
          </a:xfrm>
          <a:prstGeom prst="line">
            <a:avLst/>
          </a:prstGeom>
          <a:noFill/>
          <a:ln w="9525">
            <a:solidFill>
              <a:schemeClr val="tx1"/>
            </a:solidFill>
            <a:round/>
            <a:headEnd/>
            <a:tailEnd/>
          </a:ln>
          <a:effectLst/>
        </p:spPr>
        <p:txBody>
          <a:bodyPr/>
          <a:lstStyle/>
          <a:p>
            <a:endParaRPr lang="en-US"/>
          </a:p>
        </p:txBody>
      </p:sp>
      <p:sp>
        <p:nvSpPr>
          <p:cNvPr id="386072" name="Line 24"/>
          <p:cNvSpPr>
            <a:spLocks noChangeShapeType="1"/>
          </p:cNvSpPr>
          <p:nvPr/>
        </p:nvSpPr>
        <p:spPr bwMode="auto">
          <a:xfrm flipH="1">
            <a:off x="1981200" y="5029200"/>
            <a:ext cx="2362200" cy="0"/>
          </a:xfrm>
          <a:prstGeom prst="line">
            <a:avLst/>
          </a:prstGeom>
          <a:noFill/>
          <a:ln w="9525">
            <a:solidFill>
              <a:schemeClr val="tx1"/>
            </a:solidFill>
            <a:round/>
            <a:headEnd/>
            <a:tailEnd/>
          </a:ln>
          <a:effectLst/>
        </p:spPr>
        <p:txBody>
          <a:bodyPr/>
          <a:lstStyle/>
          <a:p>
            <a:endParaRPr lang="en-US"/>
          </a:p>
        </p:txBody>
      </p:sp>
      <p:sp>
        <p:nvSpPr>
          <p:cNvPr id="386073" name="Line 25"/>
          <p:cNvSpPr>
            <a:spLocks noChangeShapeType="1"/>
          </p:cNvSpPr>
          <p:nvPr/>
        </p:nvSpPr>
        <p:spPr bwMode="auto">
          <a:xfrm>
            <a:off x="1981200" y="5029200"/>
            <a:ext cx="0" cy="228600"/>
          </a:xfrm>
          <a:prstGeom prst="line">
            <a:avLst/>
          </a:prstGeom>
          <a:noFill/>
          <a:ln w="9525">
            <a:solidFill>
              <a:schemeClr val="tx1"/>
            </a:solidFill>
            <a:round/>
            <a:headEnd/>
            <a:tailEnd type="triangle" w="med" len="med"/>
          </a:ln>
          <a:effectLst/>
        </p:spPr>
        <p:txBody>
          <a:bodyPr/>
          <a:lstStyle/>
          <a:p>
            <a:endParaRPr lang="en-US"/>
          </a:p>
        </p:txBody>
      </p:sp>
      <p:sp>
        <p:nvSpPr>
          <p:cNvPr id="386076" name="Line 28"/>
          <p:cNvSpPr>
            <a:spLocks noChangeShapeType="1"/>
          </p:cNvSpPr>
          <p:nvPr/>
        </p:nvSpPr>
        <p:spPr bwMode="auto">
          <a:xfrm>
            <a:off x="6781800" y="5029200"/>
            <a:ext cx="0" cy="228600"/>
          </a:xfrm>
          <a:prstGeom prst="line">
            <a:avLst/>
          </a:prstGeom>
          <a:noFill/>
          <a:ln w="9525">
            <a:solidFill>
              <a:schemeClr val="tx1"/>
            </a:solidFill>
            <a:round/>
            <a:headEnd/>
            <a:tailEnd type="triangle" w="med" len="med"/>
          </a:ln>
          <a:effectLst/>
        </p:spPr>
        <p:txBody>
          <a:bodyPr/>
          <a:lstStyle/>
          <a:p>
            <a:endParaRPr lang="en-US"/>
          </a:p>
        </p:txBody>
      </p:sp>
      <p:sp>
        <p:nvSpPr>
          <p:cNvPr id="386077" name="Line 29"/>
          <p:cNvSpPr>
            <a:spLocks noChangeShapeType="1"/>
          </p:cNvSpPr>
          <p:nvPr/>
        </p:nvSpPr>
        <p:spPr bwMode="auto">
          <a:xfrm>
            <a:off x="4343400" y="4953000"/>
            <a:ext cx="0" cy="76200"/>
          </a:xfrm>
          <a:prstGeom prst="line">
            <a:avLst/>
          </a:prstGeom>
          <a:noFill/>
          <a:ln w="9525">
            <a:solidFill>
              <a:schemeClr val="tx1"/>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88D0B1B7-F46D-4CCC-9C2A-3E1667D6A4F4}" type="slidenum">
              <a:rPr lang="en-US"/>
              <a:pPr/>
              <a:t>3</a:t>
            </a:fld>
            <a:endParaRPr lang="en-US"/>
          </a:p>
        </p:txBody>
      </p:sp>
      <p:sp>
        <p:nvSpPr>
          <p:cNvPr id="456706" name="Rectangle 2"/>
          <p:cNvSpPr>
            <a:spLocks noGrp="1" noChangeArrowheads="1"/>
          </p:cNvSpPr>
          <p:nvPr>
            <p:ph type="title"/>
          </p:nvPr>
        </p:nvSpPr>
        <p:spPr/>
        <p:txBody>
          <a:bodyPr/>
          <a:lstStyle/>
          <a:p>
            <a:r>
              <a:rPr lang="en-US" sz="4000"/>
              <a:t>Diversity and Diversity Management</a:t>
            </a:r>
          </a:p>
        </p:txBody>
      </p:sp>
      <p:sp>
        <p:nvSpPr>
          <p:cNvPr id="456707" name="Rectangle 3"/>
          <p:cNvSpPr>
            <a:spLocks noGrp="1" noChangeArrowheads="1"/>
          </p:cNvSpPr>
          <p:nvPr>
            <p:ph type="body" idx="1"/>
          </p:nvPr>
        </p:nvSpPr>
        <p:spPr/>
        <p:txBody>
          <a:bodyPr/>
          <a:lstStyle/>
          <a:p>
            <a:pPr>
              <a:buFontTx/>
              <a:buNone/>
            </a:pPr>
            <a:r>
              <a:rPr lang="en-US" sz="3600">
                <a:solidFill>
                  <a:srgbClr val="0000FF"/>
                </a:solidFill>
              </a:rPr>
              <a:t>Diversity</a:t>
            </a:r>
            <a:r>
              <a:rPr lang="en-US" sz="3600"/>
              <a:t> - Any perceived difference among people: age, race, religion, functional specialty, profession, sexual orientation, geographic origin, lifestyle, tenure with organization, or position, and any other perceived difference</a:t>
            </a:r>
            <a:r>
              <a:rPr lang="en-US" sz="3600">
                <a:solidFill>
                  <a:srgbClr val="FFFF99"/>
                </a:solidFill>
              </a:rPr>
              <a:t>.</a:t>
            </a:r>
          </a:p>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 2008 by Prentice Hall </a:t>
            </a:r>
          </a:p>
        </p:txBody>
      </p:sp>
      <p:sp>
        <p:nvSpPr>
          <p:cNvPr id="7" name="Slide Number Placeholder 6"/>
          <p:cNvSpPr>
            <a:spLocks noGrp="1"/>
          </p:cNvSpPr>
          <p:nvPr>
            <p:ph type="sldNum" sz="quarter" idx="12"/>
          </p:nvPr>
        </p:nvSpPr>
        <p:spPr/>
        <p:txBody>
          <a:bodyPr/>
          <a:lstStyle/>
          <a:p>
            <a:r>
              <a:rPr lang="en-US"/>
              <a:t>3-</a:t>
            </a:r>
            <a:fld id="{09FDB3D3-D1CE-46AE-9E97-83EC0FD962EC}" type="slidenum">
              <a:rPr lang="en-US"/>
              <a:pPr/>
              <a:t>30</a:t>
            </a:fld>
            <a:endParaRPr lang="en-US"/>
          </a:p>
        </p:txBody>
      </p:sp>
      <p:sp>
        <p:nvSpPr>
          <p:cNvPr id="388098" name="Rectangle 2"/>
          <p:cNvSpPr>
            <a:spLocks noGrp="1" noChangeArrowheads="1"/>
          </p:cNvSpPr>
          <p:nvPr>
            <p:ph type="title"/>
          </p:nvPr>
        </p:nvSpPr>
        <p:spPr/>
        <p:txBody>
          <a:bodyPr/>
          <a:lstStyle/>
          <a:p>
            <a:r>
              <a:rPr lang="en-US" sz="3600"/>
              <a:t>Equal Employment Opportunity Commission (Cont.)</a:t>
            </a:r>
          </a:p>
        </p:txBody>
      </p:sp>
      <p:sp>
        <p:nvSpPr>
          <p:cNvPr id="388099" name="Rectangle 3"/>
          <p:cNvSpPr>
            <a:spLocks noGrp="1" noChangeArrowheads="1"/>
          </p:cNvSpPr>
          <p:nvPr>
            <p:ph type="body" sz="half" idx="2"/>
          </p:nvPr>
        </p:nvSpPr>
        <p:spPr>
          <a:xfrm>
            <a:off x="2133600" y="1752600"/>
            <a:ext cx="6477000" cy="4724400"/>
          </a:xfrm>
        </p:spPr>
        <p:txBody>
          <a:bodyPr/>
          <a:lstStyle/>
          <a:p>
            <a:pPr>
              <a:lnSpc>
                <a:spcPct val="90000"/>
              </a:lnSpc>
            </a:pPr>
            <a:r>
              <a:rPr lang="en-US"/>
              <a:t>Some factors that determine whether EEOC will pursue litigation are (1) number of people affected by alleged practice; (2) amount of money involved in charge; (3) other charges against employer; and (4) type of charge. </a:t>
            </a:r>
          </a:p>
          <a:p>
            <a:pPr>
              <a:lnSpc>
                <a:spcPct val="90000"/>
              </a:lnSpc>
            </a:pPr>
            <a:r>
              <a:rPr lang="en-US"/>
              <a:t>EEOC files suit in only about 1% of charges</a:t>
            </a:r>
            <a:r>
              <a:rPr lang="en-US" sz="2800"/>
              <a:t> </a:t>
            </a:r>
          </a:p>
        </p:txBody>
      </p:sp>
      <p:graphicFrame>
        <p:nvGraphicFramePr>
          <p:cNvPr id="388100" name="Object 4"/>
          <p:cNvGraphicFramePr>
            <a:graphicFrameLocks noChangeAspect="1"/>
          </p:cNvGraphicFramePr>
          <p:nvPr>
            <p:ph type="clipArt" sz="half" idx="1"/>
          </p:nvPr>
        </p:nvGraphicFramePr>
        <p:xfrm>
          <a:off x="457200" y="2444750"/>
          <a:ext cx="1454150" cy="2224088"/>
        </p:xfrm>
        <a:graphic>
          <a:graphicData uri="http://schemas.openxmlformats.org/presentationml/2006/ole">
            <p:oleObj spid="_x0000_s388100" name="Clip" r:id="rId4" imgW="2247480" imgH="3306240" progId="">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67EE0516-5DC7-4A96-BD57-0C5FAAB5B299}" type="slidenum">
              <a:rPr lang="en-US"/>
              <a:pPr/>
              <a:t>31</a:t>
            </a:fld>
            <a:endParaRPr lang="en-US"/>
          </a:p>
        </p:txBody>
      </p:sp>
      <p:sp>
        <p:nvSpPr>
          <p:cNvPr id="390146" name="Rectangle 2"/>
          <p:cNvSpPr>
            <a:spLocks noGrp="1" noChangeArrowheads="1"/>
          </p:cNvSpPr>
          <p:nvPr>
            <p:ph type="title"/>
          </p:nvPr>
        </p:nvSpPr>
        <p:spPr>
          <a:xfrm>
            <a:off x="457200" y="274638"/>
            <a:ext cx="8229600" cy="1401762"/>
          </a:xfrm>
        </p:spPr>
        <p:txBody>
          <a:bodyPr/>
          <a:lstStyle/>
          <a:p>
            <a:r>
              <a:rPr lang="en-US" sz="4000" i="1"/>
              <a:t>Uniform Guidelines on Employee Selection Procedures</a:t>
            </a:r>
            <a:r>
              <a:rPr lang="en-US" sz="4000"/>
              <a:t> </a:t>
            </a:r>
          </a:p>
        </p:txBody>
      </p:sp>
      <p:sp>
        <p:nvSpPr>
          <p:cNvPr id="390147" name="Rectangle 3"/>
          <p:cNvSpPr>
            <a:spLocks noGrp="1" noChangeArrowheads="1"/>
          </p:cNvSpPr>
          <p:nvPr>
            <p:ph type="body" idx="1"/>
          </p:nvPr>
        </p:nvSpPr>
        <p:spPr>
          <a:xfrm>
            <a:off x="457200" y="1830388"/>
            <a:ext cx="8229600" cy="4295775"/>
          </a:xfrm>
        </p:spPr>
        <p:txBody>
          <a:bodyPr/>
          <a:lstStyle/>
          <a:p>
            <a:pPr>
              <a:buFontTx/>
              <a:buNone/>
            </a:pPr>
            <a:r>
              <a:rPr lang="en-US">
                <a:solidFill>
                  <a:srgbClr val="FFFF99"/>
                </a:solidFill>
              </a:rPr>
              <a:t>   </a:t>
            </a:r>
            <a:r>
              <a:rPr lang="en-US"/>
              <a:t>Single set of principles designed to assist employers, labor organizations, employment agencies, and licensing and certification boards in complying with federal prohibitions against employment practices that discriminate on basis of race, color, religion, gender, and national origin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D36E049F-FF2C-47F7-868A-BB4D7D9F4031}" type="slidenum">
              <a:rPr lang="en-US"/>
              <a:pPr/>
              <a:t>32</a:t>
            </a:fld>
            <a:endParaRPr lang="en-US"/>
          </a:p>
        </p:txBody>
      </p:sp>
      <p:sp>
        <p:nvSpPr>
          <p:cNvPr id="392194" name="Rectangle 2"/>
          <p:cNvSpPr>
            <a:spLocks noGrp="1" noChangeArrowheads="1"/>
          </p:cNvSpPr>
          <p:nvPr>
            <p:ph type="title"/>
          </p:nvPr>
        </p:nvSpPr>
        <p:spPr/>
        <p:txBody>
          <a:bodyPr/>
          <a:lstStyle/>
          <a:p>
            <a:r>
              <a:rPr lang="en-US" sz="4000"/>
              <a:t>Concept of</a:t>
            </a:r>
            <a:r>
              <a:rPr lang="en-US" sz="4000" b="1"/>
              <a:t> </a:t>
            </a:r>
            <a:r>
              <a:rPr lang="en-US" sz="4000"/>
              <a:t>Disparate Treatment </a:t>
            </a:r>
          </a:p>
        </p:txBody>
      </p:sp>
      <p:sp>
        <p:nvSpPr>
          <p:cNvPr id="392195" name="Rectangle 3"/>
          <p:cNvSpPr>
            <a:spLocks noGrp="1" noChangeArrowheads="1"/>
          </p:cNvSpPr>
          <p:nvPr>
            <p:ph type="body" idx="1"/>
          </p:nvPr>
        </p:nvSpPr>
        <p:spPr/>
        <p:txBody>
          <a:bodyPr/>
          <a:lstStyle/>
          <a:p>
            <a:r>
              <a:rPr lang="en-US" sz="2800"/>
              <a:t>Employer simply treats some people less favorably than others because of race, religion, sex, national origin, or age </a:t>
            </a:r>
          </a:p>
          <a:p>
            <a:r>
              <a:rPr lang="en-US" sz="2800"/>
              <a:t>Most easily understood form of discrimination </a:t>
            </a:r>
          </a:p>
          <a:p>
            <a:r>
              <a:rPr lang="en-US" sz="2800"/>
              <a:t>Common forms of disparate treatment include selection rules with racial, sexual, or other premise, prejudicial action, unequal treatment on  individual basis, and different hiring standards for different groups</a:t>
            </a:r>
            <a:r>
              <a:rPr lang="en-US" sz="2800">
                <a:solidFill>
                  <a:srgbClr val="FFFF99"/>
                </a:solidFill>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EEB2CDED-8159-4B04-B0EB-54BEC9463338}" type="slidenum">
              <a:rPr lang="en-US"/>
              <a:pPr/>
              <a:t>33</a:t>
            </a:fld>
            <a:endParaRPr lang="en-US"/>
          </a:p>
        </p:txBody>
      </p:sp>
      <p:sp>
        <p:nvSpPr>
          <p:cNvPr id="394242" name="Rectangle 2"/>
          <p:cNvSpPr>
            <a:spLocks noGrp="1" noChangeArrowheads="1"/>
          </p:cNvSpPr>
          <p:nvPr>
            <p:ph type="title"/>
          </p:nvPr>
        </p:nvSpPr>
        <p:spPr>
          <a:xfrm>
            <a:off x="457200" y="274638"/>
            <a:ext cx="8229600" cy="914400"/>
          </a:xfrm>
        </p:spPr>
        <p:txBody>
          <a:bodyPr/>
          <a:lstStyle/>
          <a:p>
            <a:r>
              <a:rPr lang="en-US" sz="4000"/>
              <a:t>Concept of Adverse Impact</a:t>
            </a:r>
          </a:p>
        </p:txBody>
      </p:sp>
      <p:sp>
        <p:nvSpPr>
          <p:cNvPr id="394243" name="Rectangle 3"/>
          <p:cNvSpPr>
            <a:spLocks noGrp="1" noChangeArrowheads="1"/>
          </p:cNvSpPr>
          <p:nvPr>
            <p:ph type="body" idx="1"/>
          </p:nvPr>
        </p:nvSpPr>
        <p:spPr>
          <a:xfrm>
            <a:off x="685800" y="1754188"/>
            <a:ext cx="7772400" cy="4371975"/>
          </a:xfrm>
        </p:spPr>
        <p:txBody>
          <a:bodyPr/>
          <a:lstStyle/>
          <a:p>
            <a:r>
              <a:rPr lang="en-US"/>
              <a:t>Defined in terms of selection rates</a:t>
            </a:r>
          </a:p>
          <a:p>
            <a:pPr>
              <a:lnSpc>
                <a:spcPct val="110000"/>
              </a:lnSpc>
            </a:pPr>
            <a:r>
              <a:rPr lang="en-US"/>
              <a:t>Established by </a:t>
            </a:r>
            <a:r>
              <a:rPr lang="en-US" i="1"/>
              <a:t>Uniform Guidelines</a:t>
            </a:r>
          </a:p>
          <a:p>
            <a:pPr>
              <a:lnSpc>
                <a:spcPct val="110000"/>
              </a:lnSpc>
            </a:pPr>
            <a:r>
              <a:rPr lang="en-US"/>
              <a:t>Occurs if women and minorities are not hired at rate of at least 80% of best-achieving group</a:t>
            </a:r>
          </a:p>
          <a:p>
            <a:pPr>
              <a:lnSpc>
                <a:spcPct val="110000"/>
              </a:lnSpc>
            </a:pPr>
            <a:r>
              <a:rPr lang="en-US"/>
              <a:t>Also called the </a:t>
            </a:r>
            <a:r>
              <a:rPr lang="en-US" i="1">
                <a:solidFill>
                  <a:srgbClr val="0000FF"/>
                </a:solidFill>
              </a:rPr>
              <a:t>four-fifths rule</a:t>
            </a:r>
            <a:r>
              <a:rPr lang="en-US"/>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 2008 by Prentice Hall </a:t>
            </a:r>
          </a:p>
        </p:txBody>
      </p:sp>
      <p:sp>
        <p:nvSpPr>
          <p:cNvPr id="9" name="Slide Number Placeholder 5"/>
          <p:cNvSpPr>
            <a:spLocks noGrp="1"/>
          </p:cNvSpPr>
          <p:nvPr>
            <p:ph type="sldNum" sz="quarter" idx="12"/>
          </p:nvPr>
        </p:nvSpPr>
        <p:spPr/>
        <p:txBody>
          <a:bodyPr/>
          <a:lstStyle/>
          <a:p>
            <a:r>
              <a:rPr lang="en-US"/>
              <a:t>3-</a:t>
            </a:r>
            <a:fld id="{0A984F22-D99C-4B01-A976-03A012E83811}" type="slidenum">
              <a:rPr lang="en-US"/>
              <a:pPr/>
              <a:t>34</a:t>
            </a:fld>
            <a:endParaRPr lang="en-US"/>
          </a:p>
        </p:txBody>
      </p:sp>
      <p:sp>
        <p:nvSpPr>
          <p:cNvPr id="396290" name="Rectangle 2"/>
          <p:cNvSpPr>
            <a:spLocks noGrp="1" noChangeArrowheads="1"/>
          </p:cNvSpPr>
          <p:nvPr>
            <p:ph type="title"/>
          </p:nvPr>
        </p:nvSpPr>
        <p:spPr>
          <a:xfrm>
            <a:off x="457200" y="274638"/>
            <a:ext cx="8229600" cy="868362"/>
          </a:xfrm>
        </p:spPr>
        <p:txBody>
          <a:bodyPr/>
          <a:lstStyle/>
          <a:p>
            <a:r>
              <a:rPr lang="en-US" sz="4000"/>
              <a:t>Concept of Adverse Impact (Cont.)</a:t>
            </a:r>
          </a:p>
        </p:txBody>
      </p:sp>
      <p:sp>
        <p:nvSpPr>
          <p:cNvPr id="396291" name="Rectangle 3"/>
          <p:cNvSpPr>
            <a:spLocks noGrp="1" noChangeArrowheads="1"/>
          </p:cNvSpPr>
          <p:nvPr>
            <p:ph type="body" idx="1"/>
          </p:nvPr>
        </p:nvSpPr>
        <p:spPr>
          <a:xfrm>
            <a:off x="228600" y="1600200"/>
            <a:ext cx="8382000" cy="4495800"/>
          </a:xfrm>
        </p:spPr>
        <p:txBody>
          <a:bodyPr/>
          <a:lstStyle/>
          <a:p>
            <a:pPr>
              <a:buFontTx/>
              <a:buNone/>
            </a:pPr>
            <a:r>
              <a:rPr lang="en-US">
                <a:solidFill>
                  <a:srgbClr val="0000FF"/>
                </a:solidFill>
              </a:rPr>
              <a:t>   </a:t>
            </a:r>
            <a:r>
              <a:rPr lang="en-US" sz="1800" b="1">
                <a:solidFill>
                  <a:srgbClr val="0000FF"/>
                </a:solidFill>
              </a:rPr>
              <a:t>Success rate for women and minority applicants</a:t>
            </a:r>
            <a:r>
              <a:rPr lang="en-US" sz="1800" b="1" u="sng">
                <a:solidFill>
                  <a:srgbClr val="0000FF"/>
                </a:solidFill>
              </a:rPr>
              <a:t>                                   </a:t>
            </a:r>
            <a:r>
              <a:rPr lang="en-US" sz="1800" b="1">
                <a:solidFill>
                  <a:srgbClr val="0000FF"/>
                </a:solidFill>
              </a:rPr>
              <a:t>Success rate for best-achieving group applicants</a:t>
            </a:r>
            <a:r>
              <a:rPr lang="en-US" sz="2400">
                <a:solidFill>
                  <a:srgbClr val="0000FF"/>
                </a:solidFill>
              </a:rPr>
              <a:t> </a:t>
            </a:r>
          </a:p>
          <a:p>
            <a:r>
              <a:rPr lang="en-US" sz="2800"/>
              <a:t>Assuming adverse impact shown, employers have two avenues available if they desire to use  particular selection standard. </a:t>
            </a:r>
          </a:p>
          <a:p>
            <a:r>
              <a:rPr lang="en-US" sz="2800"/>
              <a:t>First, employer may validate a selection device by showing it is  predictor of success </a:t>
            </a:r>
          </a:p>
          <a:p>
            <a:r>
              <a:rPr lang="en-US" sz="2800"/>
              <a:t>Second avenue is </a:t>
            </a:r>
            <a:r>
              <a:rPr lang="en-US" sz="2800" i="1">
                <a:solidFill>
                  <a:srgbClr val="0000FF"/>
                </a:solidFill>
              </a:rPr>
              <a:t>bona fide occupational</a:t>
            </a:r>
            <a:r>
              <a:rPr lang="en-US" sz="2800" i="1"/>
              <a:t> </a:t>
            </a:r>
            <a:r>
              <a:rPr lang="en-US" sz="2800" i="1">
                <a:solidFill>
                  <a:srgbClr val="0000FF"/>
                </a:solidFill>
              </a:rPr>
              <a:t>qualification</a:t>
            </a:r>
            <a:r>
              <a:rPr lang="en-US" sz="2800">
                <a:solidFill>
                  <a:srgbClr val="0000FF"/>
                </a:solidFill>
              </a:rPr>
              <a:t> (BFOQ)</a:t>
            </a:r>
            <a:r>
              <a:rPr lang="en-US" sz="2800"/>
              <a:t> defense</a:t>
            </a:r>
            <a:r>
              <a:rPr lang="en-US" sz="2400"/>
              <a:t> </a:t>
            </a:r>
          </a:p>
        </p:txBody>
      </p:sp>
      <p:sp>
        <p:nvSpPr>
          <p:cNvPr id="396292" name="Text Box 4"/>
          <p:cNvSpPr txBox="1">
            <a:spLocks noChangeArrowheads="1"/>
          </p:cNvSpPr>
          <p:nvPr/>
        </p:nvSpPr>
        <p:spPr bwMode="auto">
          <a:xfrm>
            <a:off x="6324600" y="1905000"/>
            <a:ext cx="2819400" cy="311150"/>
          </a:xfrm>
          <a:prstGeom prst="rect">
            <a:avLst/>
          </a:prstGeom>
          <a:noFill/>
          <a:ln w="9525">
            <a:noFill/>
            <a:miter lim="800000"/>
            <a:headEnd/>
            <a:tailEnd/>
          </a:ln>
          <a:effectLst/>
        </p:spPr>
        <p:txBody>
          <a:bodyPr>
            <a:spAutoFit/>
          </a:bodyPr>
          <a:lstStyle/>
          <a:p>
            <a:pPr>
              <a:lnSpc>
                <a:spcPct val="80000"/>
              </a:lnSpc>
              <a:spcBef>
                <a:spcPct val="20000"/>
              </a:spcBef>
              <a:buClr>
                <a:srgbClr val="FFFF00"/>
              </a:buClr>
              <a:buFont typeface="Wingdings" pitchFamily="2" charset="2"/>
              <a:buNone/>
            </a:pPr>
            <a:r>
              <a:rPr lang="en-US">
                <a:solidFill>
                  <a:srgbClr val="0000FF"/>
                </a:solidFill>
                <a:effectLst>
                  <a:outerShdw blurRad="38100" dist="38100" dir="2700000" algn="tl">
                    <a:srgbClr val="000000"/>
                  </a:outerShdw>
                </a:effectLst>
                <a:latin typeface="Tahoma" pitchFamily="34" charset="0"/>
              </a:rPr>
              <a:t>=   </a:t>
            </a:r>
            <a:r>
              <a:rPr lang="en-US">
                <a:solidFill>
                  <a:srgbClr val="0000FF"/>
                </a:solidFill>
                <a:effectLst>
                  <a:outerShdw blurRad="38100" dist="38100" dir="2700000" algn="tl">
                    <a:srgbClr val="000000"/>
                  </a:outerShdw>
                </a:effectLst>
              </a:rPr>
              <a:t>Determination of</a:t>
            </a:r>
            <a:r>
              <a:rPr lang="en-US">
                <a:solidFill>
                  <a:srgbClr val="0000FF"/>
                </a:solidFill>
                <a:effectLst>
                  <a:outerShdw blurRad="38100" dist="38100" dir="2700000" algn="tl">
                    <a:srgbClr val="000000"/>
                  </a:outerShdw>
                </a:effectLst>
                <a:latin typeface="Tahoma" pitchFamily="34" charset="0"/>
              </a:rPr>
              <a:t> </a:t>
            </a:r>
            <a:endParaRPr lang="en-US">
              <a:solidFill>
                <a:srgbClr val="0000FF"/>
              </a:solidFill>
              <a:latin typeface="Tahoma" pitchFamily="34" charset="0"/>
            </a:endParaRPr>
          </a:p>
        </p:txBody>
      </p:sp>
      <p:sp>
        <p:nvSpPr>
          <p:cNvPr id="396293" name="Text Box 5"/>
          <p:cNvSpPr txBox="1">
            <a:spLocks noChangeArrowheads="1"/>
          </p:cNvSpPr>
          <p:nvPr/>
        </p:nvSpPr>
        <p:spPr bwMode="auto">
          <a:xfrm>
            <a:off x="6705600" y="2071688"/>
            <a:ext cx="2057400" cy="366712"/>
          </a:xfrm>
          <a:prstGeom prst="rect">
            <a:avLst/>
          </a:prstGeom>
          <a:noFill/>
          <a:ln w="9525">
            <a:noFill/>
            <a:miter lim="800000"/>
            <a:headEnd/>
            <a:tailEnd/>
          </a:ln>
          <a:effectLst/>
        </p:spPr>
        <p:txBody>
          <a:bodyPr>
            <a:spAutoFit/>
          </a:bodyPr>
          <a:lstStyle/>
          <a:p>
            <a:pPr eaLnBrk="0" hangingPunct="0">
              <a:spcBef>
                <a:spcPct val="50000"/>
              </a:spcBef>
            </a:pPr>
            <a:r>
              <a:rPr lang="en-US" b="1">
                <a:solidFill>
                  <a:srgbClr val="0000FF"/>
                </a:solidFill>
              </a:rPr>
              <a:t>adverse impact</a:t>
            </a:r>
          </a:p>
        </p:txBody>
      </p:sp>
      <p:sp>
        <p:nvSpPr>
          <p:cNvPr id="396294" name="Line 6"/>
          <p:cNvSpPr>
            <a:spLocks noChangeShapeType="1"/>
          </p:cNvSpPr>
          <p:nvPr/>
        </p:nvSpPr>
        <p:spPr bwMode="auto">
          <a:xfrm>
            <a:off x="609600" y="2133600"/>
            <a:ext cx="5410200" cy="0"/>
          </a:xfrm>
          <a:prstGeom prst="line">
            <a:avLst/>
          </a:prstGeom>
          <a:noFill/>
          <a:ln w="12700">
            <a:solidFill>
              <a:srgbClr val="0000FF"/>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9BFA8BA8-B235-4427-81A7-7916E9FC490A}" type="slidenum">
              <a:rPr lang="en-US"/>
              <a:pPr/>
              <a:t>35</a:t>
            </a:fld>
            <a:endParaRPr lang="en-US"/>
          </a:p>
        </p:txBody>
      </p:sp>
      <p:sp>
        <p:nvSpPr>
          <p:cNvPr id="505858" name="Rectangle 2"/>
          <p:cNvSpPr>
            <a:spLocks noGrp="1" noChangeArrowheads="1"/>
          </p:cNvSpPr>
          <p:nvPr>
            <p:ph type="title"/>
          </p:nvPr>
        </p:nvSpPr>
        <p:spPr/>
        <p:txBody>
          <a:bodyPr/>
          <a:lstStyle/>
          <a:p>
            <a:r>
              <a:rPr lang="en-US"/>
              <a:t>Adverse Impact Example 1</a:t>
            </a:r>
          </a:p>
        </p:txBody>
      </p:sp>
      <p:sp>
        <p:nvSpPr>
          <p:cNvPr id="505859" name="Rectangle 3"/>
          <p:cNvSpPr>
            <a:spLocks noGrp="1" noChangeArrowheads="1"/>
          </p:cNvSpPr>
          <p:nvPr>
            <p:ph type="body" idx="1"/>
          </p:nvPr>
        </p:nvSpPr>
        <p:spPr/>
        <p:txBody>
          <a:bodyPr/>
          <a:lstStyle/>
          <a:p>
            <a:pPr>
              <a:lnSpc>
                <a:spcPct val="90000"/>
              </a:lnSpc>
            </a:pPr>
            <a:r>
              <a:rPr lang="en-US" sz="2800"/>
              <a:t>During 2007, 400 people were hired for a particular job. Of the total, 300 were white and 100 were black. There were 1,500 qualified applicants for these jobs, of whom 1,000 were white and 500 were black. Using the adverse impact formula, you have:</a:t>
            </a:r>
          </a:p>
          <a:p>
            <a:pPr>
              <a:lnSpc>
                <a:spcPct val="90000"/>
              </a:lnSpc>
            </a:pPr>
            <a:r>
              <a:rPr lang="en-US" sz="2800"/>
              <a:t> 100/500               0.2</a:t>
            </a:r>
          </a:p>
          <a:p>
            <a:pPr>
              <a:lnSpc>
                <a:spcPct val="90000"/>
              </a:lnSpc>
              <a:buFontTx/>
              <a:buNone/>
            </a:pPr>
            <a:r>
              <a:rPr lang="en-US" sz="2800" b="1"/>
              <a:t>________     =     _____   = </a:t>
            </a:r>
            <a:r>
              <a:rPr lang="en-US" sz="2800"/>
              <a:t>66.67% </a:t>
            </a:r>
            <a:endParaRPr lang="en-US" sz="2800" b="1"/>
          </a:p>
          <a:p>
            <a:pPr>
              <a:lnSpc>
                <a:spcPct val="90000"/>
              </a:lnSpc>
            </a:pPr>
            <a:r>
              <a:rPr lang="en-US" sz="2800"/>
              <a:t>300/1,000             0.3</a:t>
            </a:r>
          </a:p>
          <a:p>
            <a:pPr>
              <a:lnSpc>
                <a:spcPct val="90000"/>
              </a:lnSpc>
            </a:pPr>
            <a:r>
              <a:rPr lang="en-US" sz="2800"/>
              <a:t>Thus, adverse impact exists.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93C36086-8E33-436B-9FB3-5EF5F9008EFA}" type="slidenum">
              <a:rPr lang="en-US"/>
              <a:pPr/>
              <a:t>36</a:t>
            </a:fld>
            <a:endParaRPr lang="en-US"/>
          </a:p>
        </p:txBody>
      </p:sp>
      <p:sp>
        <p:nvSpPr>
          <p:cNvPr id="516098" name="Rectangle 2"/>
          <p:cNvSpPr>
            <a:spLocks noGrp="1" noChangeArrowheads="1"/>
          </p:cNvSpPr>
          <p:nvPr>
            <p:ph type="title"/>
          </p:nvPr>
        </p:nvSpPr>
        <p:spPr/>
        <p:txBody>
          <a:bodyPr/>
          <a:lstStyle/>
          <a:p>
            <a:r>
              <a:rPr lang="en-US"/>
              <a:t>Adverse Impact Example 2</a:t>
            </a:r>
          </a:p>
        </p:txBody>
      </p:sp>
      <p:sp>
        <p:nvSpPr>
          <p:cNvPr id="516099" name="Rectangle 3"/>
          <p:cNvSpPr>
            <a:spLocks noGrp="1" noChangeArrowheads="1"/>
          </p:cNvSpPr>
          <p:nvPr>
            <p:ph type="body" idx="1"/>
          </p:nvPr>
        </p:nvSpPr>
        <p:spPr/>
        <p:txBody>
          <a:bodyPr/>
          <a:lstStyle/>
          <a:p>
            <a:pPr>
              <a:lnSpc>
                <a:spcPct val="90000"/>
              </a:lnSpc>
            </a:pPr>
            <a:r>
              <a:rPr lang="en-US"/>
              <a:t>During 2007, assume that 300 blacks and 300 whites were hired. But there were 1,500 qualified black applicants and 1,000 qualified white applicants. Using the adverse impact formula, you have:</a:t>
            </a:r>
          </a:p>
          <a:p>
            <a:pPr lvl="1">
              <a:lnSpc>
                <a:spcPct val="90000"/>
              </a:lnSpc>
              <a:buFontTx/>
              <a:buNone/>
            </a:pPr>
            <a:r>
              <a:rPr lang="en-US"/>
              <a:t>	300/1,500         	0.2</a:t>
            </a:r>
          </a:p>
          <a:p>
            <a:pPr>
              <a:lnSpc>
                <a:spcPct val="90000"/>
              </a:lnSpc>
            </a:pPr>
            <a:r>
              <a:rPr lang="en-US" b="1"/>
              <a:t>   _________  =   ____</a:t>
            </a:r>
            <a:r>
              <a:rPr lang="en-US"/>
              <a:t>    =    66.67%</a:t>
            </a:r>
          </a:p>
          <a:p>
            <a:pPr lvl="1">
              <a:lnSpc>
                <a:spcPct val="90000"/>
              </a:lnSpc>
              <a:buFontTx/>
              <a:buNone/>
            </a:pPr>
            <a:r>
              <a:rPr lang="en-US"/>
              <a:t>	300/1,000         	0.3 </a:t>
            </a:r>
          </a:p>
          <a:p>
            <a:pPr>
              <a:lnSpc>
                <a:spcPct val="90000"/>
              </a:lnSpc>
            </a:pPr>
            <a:r>
              <a:rPr lang="en-US"/>
              <a:t>Thus, adverse impact exists.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7B52F0A4-63F4-4FE8-8181-3EDCC708713A}" type="slidenum">
              <a:rPr lang="en-US"/>
              <a:pPr/>
              <a:t>37</a:t>
            </a:fld>
            <a:endParaRPr lang="en-US"/>
          </a:p>
        </p:txBody>
      </p:sp>
      <p:sp>
        <p:nvSpPr>
          <p:cNvPr id="398338" name="Rectangle 2"/>
          <p:cNvSpPr>
            <a:spLocks noGrp="1" noChangeArrowheads="1"/>
          </p:cNvSpPr>
          <p:nvPr>
            <p:ph type="title"/>
          </p:nvPr>
        </p:nvSpPr>
        <p:spPr/>
        <p:txBody>
          <a:bodyPr/>
          <a:lstStyle/>
          <a:p>
            <a:r>
              <a:rPr lang="en-US" sz="4000"/>
              <a:t>Additional Guidelines</a:t>
            </a:r>
          </a:p>
        </p:txBody>
      </p:sp>
      <p:sp>
        <p:nvSpPr>
          <p:cNvPr id="398339" name="Rectangle 3"/>
          <p:cNvSpPr>
            <a:spLocks noGrp="1" noChangeArrowheads="1"/>
          </p:cNvSpPr>
          <p:nvPr>
            <p:ph type="body" idx="1"/>
          </p:nvPr>
        </p:nvSpPr>
        <p:spPr>
          <a:xfrm>
            <a:off x="838200" y="1830388"/>
            <a:ext cx="7696200" cy="3435350"/>
          </a:xfrm>
        </p:spPr>
        <p:txBody>
          <a:bodyPr/>
          <a:lstStyle/>
          <a:p>
            <a:r>
              <a:rPr lang="en-US" sz="3600" i="1"/>
              <a:t>Guidelines on Sexual Harassment</a:t>
            </a:r>
          </a:p>
          <a:p>
            <a:r>
              <a:rPr lang="en-US" sz="3600" i="1"/>
              <a:t>Guidelines on Discrimination Because of National Origin</a:t>
            </a:r>
          </a:p>
          <a:p>
            <a:r>
              <a:rPr lang="en-US" sz="3600" i="1"/>
              <a:t>Guidelines on Discrimination Because of Religion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 2008 by Prentice Hall </a:t>
            </a:r>
          </a:p>
        </p:txBody>
      </p:sp>
      <p:sp>
        <p:nvSpPr>
          <p:cNvPr id="7" name="Slide Number Placeholder 6"/>
          <p:cNvSpPr>
            <a:spLocks noGrp="1"/>
          </p:cNvSpPr>
          <p:nvPr>
            <p:ph type="sldNum" sz="quarter" idx="12"/>
          </p:nvPr>
        </p:nvSpPr>
        <p:spPr/>
        <p:txBody>
          <a:bodyPr/>
          <a:lstStyle/>
          <a:p>
            <a:r>
              <a:rPr lang="en-US"/>
              <a:t>3-</a:t>
            </a:r>
            <a:fld id="{AFBD47CE-A23E-4011-9D92-27CCDA48351E}" type="slidenum">
              <a:rPr lang="en-US"/>
              <a:pPr/>
              <a:t>38</a:t>
            </a:fld>
            <a:endParaRPr lang="en-US"/>
          </a:p>
        </p:txBody>
      </p:sp>
      <p:sp>
        <p:nvSpPr>
          <p:cNvPr id="400386" name="Rectangle 2"/>
          <p:cNvSpPr>
            <a:spLocks noGrp="1" noChangeArrowheads="1"/>
          </p:cNvSpPr>
          <p:nvPr>
            <p:ph type="title"/>
          </p:nvPr>
        </p:nvSpPr>
        <p:spPr>
          <a:xfrm>
            <a:off x="685800" y="228600"/>
            <a:ext cx="7772400" cy="1752600"/>
          </a:xfrm>
        </p:spPr>
        <p:txBody>
          <a:bodyPr/>
          <a:lstStyle/>
          <a:p>
            <a:r>
              <a:rPr lang="en-US" sz="4000" i="1"/>
              <a:t>Guidelines on Sexual Harassment</a:t>
            </a:r>
          </a:p>
        </p:txBody>
      </p:sp>
      <p:graphicFrame>
        <p:nvGraphicFramePr>
          <p:cNvPr id="400387" name="Object 3"/>
          <p:cNvGraphicFramePr>
            <a:graphicFrameLocks noChangeAspect="1"/>
          </p:cNvGraphicFramePr>
          <p:nvPr>
            <p:ph type="clipArt" sz="half" idx="1"/>
          </p:nvPr>
        </p:nvGraphicFramePr>
        <p:xfrm>
          <a:off x="381000" y="2514600"/>
          <a:ext cx="2754313" cy="2895600"/>
        </p:xfrm>
        <a:graphic>
          <a:graphicData uri="http://schemas.openxmlformats.org/presentationml/2006/ole">
            <p:oleObj spid="_x0000_s400387" name="Clip" r:id="rId4" imgW="4857143" imgH="3142857" progId="">
              <p:embed/>
            </p:oleObj>
          </a:graphicData>
        </a:graphic>
      </p:graphicFrame>
      <p:sp>
        <p:nvSpPr>
          <p:cNvPr id="400388" name="Rectangle 4"/>
          <p:cNvSpPr>
            <a:spLocks noGrp="1" noChangeArrowheads="1"/>
          </p:cNvSpPr>
          <p:nvPr>
            <p:ph type="body" sz="half" idx="2"/>
          </p:nvPr>
        </p:nvSpPr>
        <p:spPr>
          <a:xfrm>
            <a:off x="3505200" y="2182813"/>
            <a:ext cx="5410200" cy="3746500"/>
          </a:xfrm>
        </p:spPr>
        <p:txBody>
          <a:bodyPr/>
          <a:lstStyle/>
          <a:p>
            <a:pPr>
              <a:lnSpc>
                <a:spcPct val="80000"/>
              </a:lnSpc>
            </a:pPr>
            <a:r>
              <a:rPr lang="en-US" sz="2800"/>
              <a:t>Title VII generally prohibits gender discrimination in employment</a:t>
            </a:r>
          </a:p>
          <a:p>
            <a:pPr>
              <a:lnSpc>
                <a:spcPct val="80000"/>
              </a:lnSpc>
            </a:pPr>
            <a:r>
              <a:rPr lang="en-US" sz="2800"/>
              <a:t>EEOC issued interpretative guidelines</a:t>
            </a:r>
          </a:p>
          <a:p>
            <a:pPr>
              <a:lnSpc>
                <a:spcPct val="80000"/>
              </a:lnSpc>
            </a:pPr>
            <a:r>
              <a:rPr lang="en-US" sz="2800"/>
              <a:t>Two distinct types of sexual harassment; (1) where hostile work environment is created, and (2) when there is </a:t>
            </a:r>
            <a:r>
              <a:rPr lang="en-US" sz="2800" i="1"/>
              <a:t>quid pro quo</a:t>
            </a:r>
            <a:r>
              <a:rPr lang="en-US" sz="280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 2008 by Prentice Hall </a:t>
            </a:r>
          </a:p>
        </p:txBody>
      </p:sp>
      <p:sp>
        <p:nvSpPr>
          <p:cNvPr id="7" name="Slide Number Placeholder 5"/>
          <p:cNvSpPr>
            <a:spLocks noGrp="1"/>
          </p:cNvSpPr>
          <p:nvPr>
            <p:ph type="sldNum" sz="quarter" idx="12"/>
          </p:nvPr>
        </p:nvSpPr>
        <p:spPr/>
        <p:txBody>
          <a:bodyPr/>
          <a:lstStyle/>
          <a:p>
            <a:r>
              <a:rPr lang="en-US"/>
              <a:t>3-</a:t>
            </a:r>
            <a:fld id="{8E9A96A6-7FF9-4AC8-B7FB-79EBBF2DCE4B}" type="slidenum">
              <a:rPr lang="en-US"/>
              <a:pPr/>
              <a:t>39</a:t>
            </a:fld>
            <a:endParaRPr lang="en-US"/>
          </a:p>
        </p:txBody>
      </p:sp>
      <p:sp>
        <p:nvSpPr>
          <p:cNvPr id="402434" name="Rectangle 2"/>
          <p:cNvSpPr>
            <a:spLocks noGrp="1" noChangeArrowheads="1"/>
          </p:cNvSpPr>
          <p:nvPr>
            <p:ph type="title"/>
          </p:nvPr>
        </p:nvSpPr>
        <p:spPr>
          <a:xfrm>
            <a:off x="457200" y="274638"/>
            <a:ext cx="8229600" cy="1020762"/>
          </a:xfrm>
        </p:spPr>
        <p:txBody>
          <a:bodyPr/>
          <a:lstStyle/>
          <a:p>
            <a:r>
              <a:rPr lang="en-US" sz="3600"/>
              <a:t>EEOC Definition of Sexual Harassment</a:t>
            </a:r>
          </a:p>
        </p:txBody>
      </p:sp>
      <p:sp>
        <p:nvSpPr>
          <p:cNvPr id="402435" name="Rectangle 3"/>
          <p:cNvSpPr>
            <a:spLocks noGrp="1" noChangeArrowheads="1"/>
          </p:cNvSpPr>
          <p:nvPr>
            <p:ph type="body" idx="1"/>
          </p:nvPr>
        </p:nvSpPr>
        <p:spPr>
          <a:xfrm>
            <a:off x="381000" y="2590800"/>
            <a:ext cx="8229600" cy="4038600"/>
          </a:xfrm>
        </p:spPr>
        <p:txBody>
          <a:bodyPr/>
          <a:lstStyle/>
          <a:p>
            <a:pPr marL="609600" indent="-609600">
              <a:buFontTx/>
              <a:buAutoNum type="arabicPeriod"/>
            </a:pPr>
            <a:r>
              <a:rPr lang="en-US" sz="2400"/>
              <a:t>When submission to such conduct is made either explicitly or implicitly a term or condition of individual’s employment</a:t>
            </a:r>
          </a:p>
          <a:p>
            <a:pPr marL="609600" indent="-609600">
              <a:buFontTx/>
              <a:buAutoNum type="arabicPeriod"/>
            </a:pPr>
            <a:r>
              <a:rPr lang="en-US" sz="2400"/>
              <a:t>When submission to or rejection of such conduct by  individual is used as basis for employment decisions affecting individual</a:t>
            </a:r>
          </a:p>
          <a:p>
            <a:pPr marL="609600" indent="-609600">
              <a:buFontTx/>
              <a:buAutoNum type="arabicPeriod"/>
            </a:pPr>
            <a:r>
              <a:rPr lang="en-US" sz="2400"/>
              <a:t>When conduct has purpose or effect of unreasonably interfering with individual’s work performance or creating intimidating, hostile, or offensive working environment</a:t>
            </a:r>
          </a:p>
        </p:txBody>
      </p:sp>
      <p:sp>
        <p:nvSpPr>
          <p:cNvPr id="402436" name="Text Box 4"/>
          <p:cNvSpPr txBox="1">
            <a:spLocks noChangeArrowheads="1"/>
          </p:cNvSpPr>
          <p:nvPr/>
        </p:nvSpPr>
        <p:spPr bwMode="auto">
          <a:xfrm>
            <a:off x="381000" y="1295400"/>
            <a:ext cx="8534400" cy="1187450"/>
          </a:xfrm>
          <a:prstGeom prst="rect">
            <a:avLst/>
          </a:prstGeom>
          <a:noFill/>
          <a:ln w="9525">
            <a:noFill/>
            <a:miter lim="800000"/>
            <a:headEnd/>
            <a:tailEnd/>
          </a:ln>
          <a:effectLst/>
        </p:spPr>
        <p:txBody>
          <a:bodyPr>
            <a:spAutoFit/>
          </a:bodyPr>
          <a:lstStyle/>
          <a:p>
            <a:pPr>
              <a:spcBef>
                <a:spcPct val="50000"/>
              </a:spcBef>
            </a:pPr>
            <a:r>
              <a:rPr lang="en-US" sz="2400"/>
              <a:t>Unwelcome sexual advances, requests for sexual favors, and verbal or physical conduct of sexual nature that occur under any of following situations: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028127FD-8B2A-45D5-9E4D-D05F71CC177E}" type="slidenum">
              <a:rPr lang="en-US"/>
              <a:pPr/>
              <a:t>4</a:t>
            </a:fld>
            <a:endParaRPr lang="en-US"/>
          </a:p>
        </p:txBody>
      </p:sp>
      <p:sp>
        <p:nvSpPr>
          <p:cNvPr id="278530" name="Rectangle 2"/>
          <p:cNvSpPr>
            <a:spLocks noGrp="1" noChangeArrowheads="1"/>
          </p:cNvSpPr>
          <p:nvPr>
            <p:ph type="title"/>
          </p:nvPr>
        </p:nvSpPr>
        <p:spPr/>
        <p:txBody>
          <a:bodyPr/>
          <a:lstStyle/>
          <a:p>
            <a:r>
              <a:rPr lang="en-US" sz="4000"/>
              <a:t>Diversity Management</a:t>
            </a:r>
          </a:p>
        </p:txBody>
      </p:sp>
      <p:sp>
        <p:nvSpPr>
          <p:cNvPr id="278531" name="Rectangle 3"/>
          <p:cNvSpPr>
            <a:spLocks noGrp="1" noChangeArrowheads="1"/>
          </p:cNvSpPr>
          <p:nvPr>
            <p:ph type="body" idx="1"/>
          </p:nvPr>
        </p:nvSpPr>
        <p:spPr>
          <a:xfrm>
            <a:off x="685800" y="1600200"/>
            <a:ext cx="7696200" cy="4525963"/>
          </a:xfrm>
        </p:spPr>
        <p:txBody>
          <a:bodyPr/>
          <a:lstStyle/>
          <a:p>
            <a:pPr>
              <a:buFontTx/>
              <a:buNone/>
            </a:pPr>
            <a:r>
              <a:rPr lang="en-US"/>
              <a:t>   </a:t>
            </a:r>
            <a:r>
              <a:rPr lang="en-US" sz="3600"/>
              <a:t>Ensuring factors are in place to provide for and encourage  continued development of diverse workforce by melding actual and perceived differences among workers to achieve maximum productivity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5A9C9E95-10EE-4F1E-BF0B-F252894B4211}" type="slidenum">
              <a:rPr lang="en-US"/>
              <a:pPr/>
              <a:t>40</a:t>
            </a:fld>
            <a:endParaRPr lang="en-US"/>
          </a:p>
        </p:txBody>
      </p:sp>
      <p:sp>
        <p:nvSpPr>
          <p:cNvPr id="404482" name="Rectangle 2"/>
          <p:cNvSpPr>
            <a:spLocks noGrp="1" noChangeArrowheads="1"/>
          </p:cNvSpPr>
          <p:nvPr>
            <p:ph type="title"/>
          </p:nvPr>
        </p:nvSpPr>
        <p:spPr/>
        <p:txBody>
          <a:bodyPr/>
          <a:lstStyle/>
          <a:p>
            <a:r>
              <a:rPr lang="en-US"/>
              <a:t>Sexual Harassment</a:t>
            </a:r>
          </a:p>
        </p:txBody>
      </p:sp>
      <p:sp>
        <p:nvSpPr>
          <p:cNvPr id="404483" name="Rectangle 3"/>
          <p:cNvSpPr>
            <a:spLocks noGrp="1" noChangeArrowheads="1"/>
          </p:cNvSpPr>
          <p:nvPr>
            <p:ph type="body" idx="1"/>
          </p:nvPr>
        </p:nvSpPr>
        <p:spPr/>
        <p:txBody>
          <a:bodyPr/>
          <a:lstStyle/>
          <a:p>
            <a:r>
              <a:rPr lang="en-US" sz="2800"/>
              <a:t>Employers are liable for acts of supervisors, regardless of whether employer is aware of sexual harassment act </a:t>
            </a:r>
          </a:p>
          <a:p>
            <a:r>
              <a:rPr lang="en-US" sz="2800"/>
              <a:t>Employer is responsible for acts of co-workers if employer knew, or should have known, about them </a:t>
            </a:r>
          </a:p>
          <a:p>
            <a:r>
              <a:rPr lang="en-US" sz="2800"/>
              <a:t>May be liable for acts committed by nonemployees in workplace </a:t>
            </a:r>
          </a:p>
          <a:p>
            <a:r>
              <a:rPr lang="en-US" sz="2800" i="1">
                <a:solidFill>
                  <a:srgbClr val="0000FF"/>
                </a:solidFill>
              </a:rPr>
              <a:t>Immediate</a:t>
            </a:r>
            <a:r>
              <a:rPr lang="en-US" sz="2800"/>
              <a:t> and </a:t>
            </a:r>
            <a:r>
              <a:rPr lang="en-US" sz="2800" i="1">
                <a:solidFill>
                  <a:srgbClr val="0000FF"/>
                </a:solidFill>
              </a:rPr>
              <a:t>appropriate action</a:t>
            </a:r>
            <a:r>
              <a:rPr lang="en-US" sz="280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C9CB6F07-376D-4A20-A48A-6B98DC07C313}" type="slidenum">
              <a:rPr lang="en-US"/>
              <a:pPr/>
              <a:t>41</a:t>
            </a:fld>
            <a:endParaRPr lang="en-US"/>
          </a:p>
        </p:txBody>
      </p:sp>
      <p:sp>
        <p:nvSpPr>
          <p:cNvPr id="412674" name="Rectangle 2"/>
          <p:cNvSpPr>
            <a:spLocks noGrp="1" noChangeArrowheads="1"/>
          </p:cNvSpPr>
          <p:nvPr>
            <p:ph type="title"/>
          </p:nvPr>
        </p:nvSpPr>
        <p:spPr>
          <a:xfrm>
            <a:off x="457200" y="152400"/>
            <a:ext cx="8229600" cy="1143000"/>
          </a:xfrm>
        </p:spPr>
        <p:txBody>
          <a:bodyPr/>
          <a:lstStyle/>
          <a:p>
            <a:r>
              <a:rPr lang="en-US" sz="3600" i="1"/>
              <a:t>Guidelines on Discrimination </a:t>
            </a:r>
            <a:br>
              <a:rPr lang="en-US" sz="3600" i="1"/>
            </a:br>
            <a:r>
              <a:rPr lang="en-US" sz="3600" i="1"/>
              <a:t>Because of National Origin</a:t>
            </a:r>
          </a:p>
        </p:txBody>
      </p:sp>
      <p:sp>
        <p:nvSpPr>
          <p:cNvPr id="412675" name="Rectangle 3"/>
          <p:cNvSpPr>
            <a:spLocks noGrp="1" noChangeArrowheads="1"/>
          </p:cNvSpPr>
          <p:nvPr>
            <p:ph type="body" idx="1"/>
          </p:nvPr>
        </p:nvSpPr>
        <p:spPr>
          <a:xfrm>
            <a:off x="457200" y="1752600"/>
            <a:ext cx="8229600" cy="4495800"/>
          </a:xfrm>
        </p:spPr>
        <p:txBody>
          <a:bodyPr/>
          <a:lstStyle/>
          <a:p>
            <a:pPr>
              <a:buFontTx/>
              <a:buNone/>
            </a:pPr>
            <a:r>
              <a:rPr lang="en-US">
                <a:solidFill>
                  <a:schemeClr val="hlink"/>
                </a:solidFill>
              </a:rPr>
              <a:t>   </a:t>
            </a:r>
            <a:r>
              <a:rPr lang="en-US"/>
              <a:t>Discrimination on basis of national origin as denial of equal employment opportunity because of:</a:t>
            </a:r>
          </a:p>
          <a:p>
            <a:r>
              <a:rPr lang="en-US"/>
              <a:t>Individual’s ancestors or place of birth</a:t>
            </a:r>
          </a:p>
          <a:p>
            <a:r>
              <a:rPr lang="en-US"/>
              <a:t>Individual has physical, cultural, or linguistic characteristics of national origin group</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1F50F000-D9A5-40AA-940A-6A966A5D6492}" type="slidenum">
              <a:rPr lang="en-US"/>
              <a:pPr/>
              <a:t>42</a:t>
            </a:fld>
            <a:endParaRPr lang="en-US"/>
          </a:p>
        </p:txBody>
      </p:sp>
      <p:sp>
        <p:nvSpPr>
          <p:cNvPr id="414722" name="Rectangle 2"/>
          <p:cNvSpPr>
            <a:spLocks noGrp="1" noChangeArrowheads="1"/>
          </p:cNvSpPr>
          <p:nvPr>
            <p:ph type="title"/>
          </p:nvPr>
        </p:nvSpPr>
        <p:spPr>
          <a:xfrm>
            <a:off x="457200" y="152400"/>
            <a:ext cx="8229600" cy="1143000"/>
          </a:xfrm>
        </p:spPr>
        <p:txBody>
          <a:bodyPr/>
          <a:lstStyle/>
          <a:p>
            <a:r>
              <a:rPr lang="en-US" sz="3600" i="1"/>
              <a:t>Guidelines on Discrimination </a:t>
            </a:r>
            <a:br>
              <a:rPr lang="en-US" sz="3600" i="1"/>
            </a:br>
            <a:r>
              <a:rPr lang="en-US" sz="3600" i="1"/>
              <a:t>Because of National Origin</a:t>
            </a:r>
            <a:r>
              <a:rPr lang="en-US" sz="3600"/>
              <a:t> (Cont.)</a:t>
            </a:r>
          </a:p>
        </p:txBody>
      </p:sp>
      <p:sp>
        <p:nvSpPr>
          <p:cNvPr id="414723" name="Rectangle 3"/>
          <p:cNvSpPr>
            <a:spLocks noGrp="1" noChangeArrowheads="1"/>
          </p:cNvSpPr>
          <p:nvPr>
            <p:ph type="body" idx="1"/>
          </p:nvPr>
        </p:nvSpPr>
        <p:spPr>
          <a:xfrm>
            <a:off x="457200" y="1676400"/>
            <a:ext cx="8229600" cy="4876800"/>
          </a:xfrm>
        </p:spPr>
        <p:txBody>
          <a:bodyPr/>
          <a:lstStyle/>
          <a:p>
            <a:pPr>
              <a:lnSpc>
                <a:spcPct val="90000"/>
              </a:lnSpc>
              <a:buFontTx/>
              <a:buNone/>
            </a:pPr>
            <a:r>
              <a:rPr lang="en-US" sz="2800"/>
              <a:t>National origin protection also covers</a:t>
            </a:r>
          </a:p>
          <a:p>
            <a:pPr>
              <a:lnSpc>
                <a:spcPct val="90000"/>
              </a:lnSpc>
              <a:buFontTx/>
              <a:buNone/>
            </a:pPr>
            <a:r>
              <a:rPr lang="en-US" sz="2800"/>
              <a:t>(1) marriage or association with person of specific national origin</a:t>
            </a:r>
          </a:p>
          <a:p>
            <a:pPr>
              <a:lnSpc>
                <a:spcPct val="90000"/>
              </a:lnSpc>
              <a:buFontTx/>
              <a:buNone/>
            </a:pPr>
            <a:r>
              <a:rPr lang="en-US" sz="2800"/>
              <a:t>(2) membership in, or association with, organization identified with, or seeking to promote interests of national groups</a:t>
            </a:r>
          </a:p>
          <a:p>
            <a:pPr>
              <a:lnSpc>
                <a:spcPct val="90000"/>
              </a:lnSpc>
              <a:buFontTx/>
              <a:buNone/>
            </a:pPr>
            <a:r>
              <a:rPr lang="en-US" sz="2800"/>
              <a:t>(3) attendance at, or participation in, schools, churches, temples, or mosques generally used by persons of national origin group</a:t>
            </a:r>
          </a:p>
          <a:p>
            <a:pPr>
              <a:lnSpc>
                <a:spcPct val="90000"/>
              </a:lnSpc>
              <a:buFontTx/>
              <a:buNone/>
            </a:pPr>
            <a:r>
              <a:rPr lang="en-US" sz="2800"/>
              <a:t>(4) use of individual’s or spouse’s name that is associated with national origin group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 2008 by Prentice Hall </a:t>
            </a:r>
          </a:p>
        </p:txBody>
      </p:sp>
      <p:sp>
        <p:nvSpPr>
          <p:cNvPr id="7" name="Slide Number Placeholder 6"/>
          <p:cNvSpPr>
            <a:spLocks noGrp="1"/>
          </p:cNvSpPr>
          <p:nvPr>
            <p:ph type="sldNum" sz="quarter" idx="12"/>
          </p:nvPr>
        </p:nvSpPr>
        <p:spPr/>
        <p:txBody>
          <a:bodyPr/>
          <a:lstStyle/>
          <a:p>
            <a:r>
              <a:rPr lang="en-US"/>
              <a:t>3-</a:t>
            </a:r>
            <a:fld id="{0A4E0D4E-AFD2-40E6-9DF8-A26D0EAF1576}" type="slidenum">
              <a:rPr lang="en-US"/>
              <a:pPr/>
              <a:t>43</a:t>
            </a:fld>
            <a:endParaRPr lang="en-US"/>
          </a:p>
        </p:txBody>
      </p:sp>
      <p:sp>
        <p:nvSpPr>
          <p:cNvPr id="429058" name="Rectangle 2"/>
          <p:cNvSpPr>
            <a:spLocks noGrp="1" noChangeArrowheads="1"/>
          </p:cNvSpPr>
          <p:nvPr>
            <p:ph type="title"/>
          </p:nvPr>
        </p:nvSpPr>
        <p:spPr/>
        <p:txBody>
          <a:bodyPr/>
          <a:lstStyle/>
          <a:p>
            <a:r>
              <a:rPr lang="en-US" sz="4000"/>
              <a:t>Executive Order 11375</a:t>
            </a:r>
          </a:p>
        </p:txBody>
      </p:sp>
      <p:sp>
        <p:nvSpPr>
          <p:cNvPr id="429059" name="Rectangle 3"/>
          <p:cNvSpPr>
            <a:spLocks noGrp="1" noChangeArrowheads="1"/>
          </p:cNvSpPr>
          <p:nvPr>
            <p:ph type="body" sz="half" idx="2"/>
          </p:nvPr>
        </p:nvSpPr>
        <p:spPr>
          <a:xfrm>
            <a:off x="3048000" y="1981200"/>
            <a:ext cx="5638800" cy="4144963"/>
          </a:xfrm>
        </p:spPr>
        <p:txBody>
          <a:bodyPr/>
          <a:lstStyle/>
          <a:p>
            <a:r>
              <a:rPr lang="en-US" sz="3600"/>
              <a:t>In 1968 EO 11246 modified.</a:t>
            </a:r>
          </a:p>
          <a:p>
            <a:r>
              <a:rPr lang="en-US" sz="3600"/>
              <a:t>Changed word “creed” to “religion” and added sex discrimination to other prohibited items</a:t>
            </a:r>
            <a:r>
              <a:rPr lang="en-US" sz="2800">
                <a:solidFill>
                  <a:srgbClr val="FFFF99"/>
                </a:solidFill>
              </a:rPr>
              <a:t> </a:t>
            </a:r>
          </a:p>
          <a:p>
            <a:endParaRPr lang="en-US" sz="2800">
              <a:solidFill>
                <a:srgbClr val="FFFF99"/>
              </a:solidFill>
            </a:endParaRPr>
          </a:p>
        </p:txBody>
      </p:sp>
      <p:pic>
        <p:nvPicPr>
          <p:cNvPr id="429060" name="Picture 4" descr="MCj03194780000[1]"/>
          <p:cNvPicPr>
            <a:picLocks noGrp="1" noChangeAspect="1" noChangeArrowheads="1"/>
          </p:cNvPicPr>
          <p:nvPr>
            <p:ph sz="half" idx="1"/>
          </p:nvPr>
        </p:nvPicPr>
        <p:blipFill>
          <a:blip r:embed="rId3" cstate="print"/>
          <a:srcRect/>
          <a:stretch>
            <a:fillRect/>
          </a:stretch>
        </p:blipFill>
        <p:spPr>
          <a:xfrm>
            <a:off x="685800" y="2936875"/>
            <a:ext cx="2133600" cy="17113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 2008 by Prentice Hall </a:t>
            </a:r>
          </a:p>
        </p:txBody>
      </p:sp>
      <p:sp>
        <p:nvSpPr>
          <p:cNvPr id="7" name="Slide Number Placeholder 6"/>
          <p:cNvSpPr>
            <a:spLocks noGrp="1"/>
          </p:cNvSpPr>
          <p:nvPr>
            <p:ph type="sldNum" sz="quarter" idx="12"/>
          </p:nvPr>
        </p:nvSpPr>
        <p:spPr/>
        <p:txBody>
          <a:bodyPr/>
          <a:lstStyle/>
          <a:p>
            <a:r>
              <a:rPr lang="en-US"/>
              <a:t>3-</a:t>
            </a:r>
            <a:fld id="{3D9D5CEF-D571-4F80-8B09-608614709737}" type="slidenum">
              <a:rPr lang="en-US"/>
              <a:pPr/>
              <a:t>5</a:t>
            </a:fld>
            <a:endParaRPr lang="en-US"/>
          </a:p>
        </p:txBody>
      </p:sp>
      <p:sp>
        <p:nvSpPr>
          <p:cNvPr id="280578" name="Rectangle 2"/>
          <p:cNvSpPr>
            <a:spLocks noGrp="1" noChangeArrowheads="1"/>
          </p:cNvSpPr>
          <p:nvPr>
            <p:ph type="title"/>
          </p:nvPr>
        </p:nvSpPr>
        <p:spPr>
          <a:xfrm>
            <a:off x="685800" y="304800"/>
            <a:ext cx="7772400" cy="1524000"/>
          </a:xfrm>
        </p:spPr>
        <p:txBody>
          <a:bodyPr/>
          <a:lstStyle/>
          <a:p>
            <a:r>
              <a:rPr lang="en-US" sz="4000"/>
              <a:t>Managing Diverse Workforce:</a:t>
            </a:r>
            <a:br>
              <a:rPr lang="en-US" sz="4000"/>
            </a:br>
            <a:r>
              <a:rPr lang="en-US" sz="4000"/>
              <a:t>Various Components</a:t>
            </a:r>
          </a:p>
        </p:txBody>
      </p:sp>
      <p:sp>
        <p:nvSpPr>
          <p:cNvPr id="280579" name="Rectangle 3"/>
          <p:cNvSpPr>
            <a:spLocks noGrp="1" noChangeArrowheads="1"/>
          </p:cNvSpPr>
          <p:nvPr>
            <p:ph type="body" sz="half" idx="1"/>
          </p:nvPr>
        </p:nvSpPr>
        <p:spPr>
          <a:xfrm>
            <a:off x="533400" y="1981200"/>
            <a:ext cx="3810000" cy="4419600"/>
          </a:xfrm>
        </p:spPr>
        <p:txBody>
          <a:bodyPr/>
          <a:lstStyle/>
          <a:p>
            <a:r>
              <a:rPr lang="en-US"/>
              <a:t>Single Parents &amp; Working Mothers</a:t>
            </a:r>
          </a:p>
          <a:p>
            <a:r>
              <a:rPr lang="en-US"/>
              <a:t>Women in Business</a:t>
            </a:r>
          </a:p>
          <a:p>
            <a:r>
              <a:rPr lang="en-US"/>
              <a:t>Dual Career Families</a:t>
            </a:r>
          </a:p>
          <a:p>
            <a:r>
              <a:rPr lang="en-US"/>
              <a:t>Workers of Color</a:t>
            </a:r>
          </a:p>
          <a:p>
            <a:r>
              <a:rPr lang="en-US"/>
              <a:t>Older Workers</a:t>
            </a:r>
          </a:p>
        </p:txBody>
      </p:sp>
      <p:sp>
        <p:nvSpPr>
          <p:cNvPr id="280580" name="Rectangle 4"/>
          <p:cNvSpPr>
            <a:spLocks noGrp="1" noChangeArrowheads="1"/>
          </p:cNvSpPr>
          <p:nvPr>
            <p:ph type="body" sz="half" idx="2"/>
          </p:nvPr>
        </p:nvSpPr>
        <p:spPr>
          <a:xfrm>
            <a:off x="4572000" y="1905000"/>
            <a:ext cx="3810000" cy="4343400"/>
          </a:xfrm>
        </p:spPr>
        <p:txBody>
          <a:bodyPr/>
          <a:lstStyle/>
          <a:p>
            <a:r>
              <a:rPr lang="en-US"/>
              <a:t>Persons with Disabilities</a:t>
            </a:r>
          </a:p>
          <a:p>
            <a:r>
              <a:rPr lang="en-US"/>
              <a:t>Immigrants</a:t>
            </a:r>
          </a:p>
          <a:p>
            <a:r>
              <a:rPr lang="en-US"/>
              <a:t>Young Persons with Limited Education/Skills</a:t>
            </a:r>
          </a:p>
          <a:p>
            <a:r>
              <a:rPr lang="en-US"/>
              <a:t>Educational Level of Employees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 2008 by Prentice Hall </a:t>
            </a:r>
          </a:p>
        </p:txBody>
      </p:sp>
      <p:sp>
        <p:nvSpPr>
          <p:cNvPr id="7" name="Slide Number Placeholder 6"/>
          <p:cNvSpPr>
            <a:spLocks noGrp="1"/>
          </p:cNvSpPr>
          <p:nvPr>
            <p:ph type="sldNum" sz="quarter" idx="12"/>
          </p:nvPr>
        </p:nvSpPr>
        <p:spPr/>
        <p:txBody>
          <a:bodyPr/>
          <a:lstStyle/>
          <a:p>
            <a:r>
              <a:rPr lang="en-US"/>
              <a:t>3-</a:t>
            </a:r>
            <a:fld id="{D2351A1D-E8E3-4023-A5CC-28605D277C95}" type="slidenum">
              <a:rPr lang="en-US"/>
              <a:pPr/>
              <a:t>6</a:t>
            </a:fld>
            <a:endParaRPr lang="en-US"/>
          </a:p>
        </p:txBody>
      </p:sp>
      <p:sp>
        <p:nvSpPr>
          <p:cNvPr id="284674" name="Rectangle 2"/>
          <p:cNvSpPr>
            <a:spLocks noGrp="1" noChangeArrowheads="1"/>
          </p:cNvSpPr>
          <p:nvPr>
            <p:ph type="title"/>
          </p:nvPr>
        </p:nvSpPr>
        <p:spPr>
          <a:xfrm>
            <a:off x="457200" y="274638"/>
            <a:ext cx="8229600" cy="914400"/>
          </a:xfrm>
        </p:spPr>
        <p:txBody>
          <a:bodyPr/>
          <a:lstStyle/>
          <a:p>
            <a:r>
              <a:rPr lang="en-US" sz="4000"/>
              <a:t>Women in Business</a:t>
            </a:r>
          </a:p>
        </p:txBody>
      </p:sp>
      <p:graphicFrame>
        <p:nvGraphicFramePr>
          <p:cNvPr id="284675" name="Object 3"/>
          <p:cNvGraphicFramePr>
            <a:graphicFrameLocks noChangeAspect="1"/>
          </p:cNvGraphicFramePr>
          <p:nvPr>
            <p:ph type="clipArt" sz="half" idx="1"/>
          </p:nvPr>
        </p:nvGraphicFramePr>
        <p:xfrm>
          <a:off x="776288" y="1768475"/>
          <a:ext cx="1860550" cy="3686175"/>
        </p:xfrm>
        <a:graphic>
          <a:graphicData uri="http://schemas.openxmlformats.org/presentationml/2006/ole">
            <p:oleObj spid="_x0000_s284675" name="Clip" r:id="rId4" imgW="2049120" imgH="3909600" progId="">
              <p:embed/>
            </p:oleObj>
          </a:graphicData>
        </a:graphic>
      </p:graphicFrame>
      <p:sp>
        <p:nvSpPr>
          <p:cNvPr id="284676" name="Rectangle 4"/>
          <p:cNvSpPr>
            <a:spLocks noGrp="1" noChangeArrowheads="1"/>
          </p:cNvSpPr>
          <p:nvPr>
            <p:ph type="body" sz="half" idx="2"/>
          </p:nvPr>
        </p:nvSpPr>
        <p:spPr>
          <a:xfrm>
            <a:off x="2971800" y="1524000"/>
            <a:ext cx="5486400" cy="4572000"/>
          </a:xfrm>
        </p:spPr>
        <p:txBody>
          <a:bodyPr/>
          <a:lstStyle/>
          <a:p>
            <a:pPr>
              <a:lnSpc>
                <a:spcPct val="90000"/>
              </a:lnSpc>
            </a:pPr>
            <a:r>
              <a:rPr lang="en-US" sz="2800"/>
              <a:t>Account for 45% of workforce</a:t>
            </a:r>
          </a:p>
          <a:p>
            <a:pPr>
              <a:lnSpc>
                <a:spcPct val="90000"/>
              </a:lnSpc>
            </a:pPr>
            <a:r>
              <a:rPr lang="en-US" sz="2800"/>
              <a:t>Hold half of all management, professional, and related occupations </a:t>
            </a:r>
          </a:p>
          <a:p>
            <a:pPr>
              <a:lnSpc>
                <a:spcPct val="90000"/>
              </a:lnSpc>
            </a:pPr>
            <a:r>
              <a:rPr lang="en-US" sz="2800"/>
              <a:t>Over 9 million women-owned businesses</a:t>
            </a:r>
          </a:p>
          <a:p>
            <a:pPr>
              <a:lnSpc>
                <a:spcPct val="90000"/>
              </a:lnSpc>
            </a:pPr>
            <a:r>
              <a:rPr lang="en-US" sz="2800"/>
              <a:t>Increasing number of nontraditional households</a:t>
            </a:r>
          </a:p>
          <a:p>
            <a:pPr>
              <a:lnSpc>
                <a:spcPct val="90000"/>
              </a:lnSpc>
            </a:pPr>
            <a:r>
              <a:rPr lang="en-US" sz="2800"/>
              <a:t>Organizations must address work/family issues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 2008 by Prentice Hall </a:t>
            </a:r>
          </a:p>
        </p:txBody>
      </p:sp>
      <p:sp>
        <p:nvSpPr>
          <p:cNvPr id="7" name="Slide Number Placeholder 6"/>
          <p:cNvSpPr>
            <a:spLocks noGrp="1"/>
          </p:cNvSpPr>
          <p:nvPr>
            <p:ph type="sldNum" sz="quarter" idx="12"/>
          </p:nvPr>
        </p:nvSpPr>
        <p:spPr/>
        <p:txBody>
          <a:bodyPr/>
          <a:lstStyle/>
          <a:p>
            <a:r>
              <a:rPr lang="en-US"/>
              <a:t>3-</a:t>
            </a:r>
            <a:fld id="{9E292354-84C5-49FA-8849-C314A5C1E8D0}" type="slidenum">
              <a:rPr lang="en-US"/>
              <a:pPr/>
              <a:t>7</a:t>
            </a:fld>
            <a:endParaRPr lang="en-US"/>
          </a:p>
        </p:txBody>
      </p:sp>
      <p:sp>
        <p:nvSpPr>
          <p:cNvPr id="288770" name="Rectangle 2"/>
          <p:cNvSpPr>
            <a:spLocks noGrp="1" noChangeArrowheads="1"/>
          </p:cNvSpPr>
          <p:nvPr>
            <p:ph type="title"/>
          </p:nvPr>
        </p:nvSpPr>
        <p:spPr>
          <a:xfrm>
            <a:off x="457200" y="350838"/>
            <a:ext cx="8229600" cy="792162"/>
          </a:xfrm>
        </p:spPr>
        <p:txBody>
          <a:bodyPr/>
          <a:lstStyle/>
          <a:p>
            <a:r>
              <a:rPr lang="en-US" sz="4000"/>
              <a:t>Workers of Color</a:t>
            </a:r>
          </a:p>
        </p:txBody>
      </p:sp>
      <p:sp>
        <p:nvSpPr>
          <p:cNvPr id="288771" name="Rectangle 3"/>
          <p:cNvSpPr>
            <a:spLocks noGrp="1" noChangeArrowheads="1"/>
          </p:cNvSpPr>
          <p:nvPr>
            <p:ph type="body" sz="half" idx="2"/>
          </p:nvPr>
        </p:nvSpPr>
        <p:spPr>
          <a:xfrm>
            <a:off x="3505200" y="1524000"/>
            <a:ext cx="4800600" cy="4648200"/>
          </a:xfrm>
        </p:spPr>
        <p:txBody>
          <a:bodyPr/>
          <a:lstStyle/>
          <a:p>
            <a:r>
              <a:rPr lang="en-US" sz="2800"/>
              <a:t>Often experience stereotypes</a:t>
            </a:r>
          </a:p>
          <a:p>
            <a:r>
              <a:rPr lang="en-US" sz="2800"/>
              <a:t>Often encounter misunderstandings and expectations</a:t>
            </a:r>
          </a:p>
          <a:p>
            <a:r>
              <a:rPr lang="en-US" sz="2800" i="1">
                <a:solidFill>
                  <a:srgbClr val="0000FF"/>
                </a:solidFill>
              </a:rPr>
              <a:t>Bicultural stress</a:t>
            </a:r>
            <a:r>
              <a:rPr lang="en-US" sz="2800"/>
              <a:t> </a:t>
            </a:r>
          </a:p>
          <a:p>
            <a:r>
              <a:rPr lang="en-US" sz="2800"/>
              <a:t>Socialization in one’s culture of origin can lead to misunderstandings in  workplace</a:t>
            </a:r>
            <a:r>
              <a:rPr lang="en-US" sz="2400"/>
              <a:t> </a:t>
            </a:r>
          </a:p>
        </p:txBody>
      </p:sp>
      <p:graphicFrame>
        <p:nvGraphicFramePr>
          <p:cNvPr id="288772" name="Object 4"/>
          <p:cNvGraphicFramePr>
            <a:graphicFrameLocks noChangeAspect="1"/>
          </p:cNvGraphicFramePr>
          <p:nvPr>
            <p:ph type="clipArt" sz="half" idx="1"/>
          </p:nvPr>
        </p:nvGraphicFramePr>
        <p:xfrm>
          <a:off x="304800" y="2209800"/>
          <a:ext cx="2824163" cy="3497263"/>
        </p:xfrm>
        <a:graphic>
          <a:graphicData uri="http://schemas.openxmlformats.org/presentationml/2006/ole">
            <p:oleObj spid="_x0000_s288772" name="Clip" r:id="rId4" imgW="795600" imgH="765720"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 2008 by Prentice Hall </a:t>
            </a:r>
          </a:p>
        </p:txBody>
      </p:sp>
      <p:sp>
        <p:nvSpPr>
          <p:cNvPr id="7" name="Slide Number Placeholder 6"/>
          <p:cNvSpPr>
            <a:spLocks noGrp="1"/>
          </p:cNvSpPr>
          <p:nvPr>
            <p:ph type="sldNum" sz="quarter" idx="12"/>
          </p:nvPr>
        </p:nvSpPr>
        <p:spPr/>
        <p:txBody>
          <a:bodyPr/>
          <a:lstStyle/>
          <a:p>
            <a:r>
              <a:rPr lang="en-US"/>
              <a:t>3-</a:t>
            </a:r>
            <a:fld id="{E58EACCB-897C-4B9D-9BBD-5E49E571E0EF}" type="slidenum">
              <a:rPr lang="en-US"/>
              <a:pPr/>
              <a:t>8</a:t>
            </a:fld>
            <a:endParaRPr lang="en-US"/>
          </a:p>
        </p:txBody>
      </p:sp>
      <p:sp>
        <p:nvSpPr>
          <p:cNvPr id="290818" name="Rectangle 2"/>
          <p:cNvSpPr>
            <a:spLocks noGrp="1" noChangeArrowheads="1"/>
          </p:cNvSpPr>
          <p:nvPr>
            <p:ph type="title"/>
          </p:nvPr>
        </p:nvSpPr>
        <p:spPr>
          <a:xfrm>
            <a:off x="457200" y="274638"/>
            <a:ext cx="8229600" cy="792162"/>
          </a:xfrm>
        </p:spPr>
        <p:txBody>
          <a:bodyPr/>
          <a:lstStyle/>
          <a:p>
            <a:r>
              <a:rPr lang="en-US" sz="4000"/>
              <a:t>Older Workers</a:t>
            </a:r>
          </a:p>
        </p:txBody>
      </p:sp>
      <p:graphicFrame>
        <p:nvGraphicFramePr>
          <p:cNvPr id="290819" name="Object 3"/>
          <p:cNvGraphicFramePr>
            <a:graphicFrameLocks noChangeAspect="1"/>
          </p:cNvGraphicFramePr>
          <p:nvPr>
            <p:ph type="clipArt" sz="half" idx="1"/>
          </p:nvPr>
        </p:nvGraphicFramePr>
        <p:xfrm>
          <a:off x="381000" y="2362200"/>
          <a:ext cx="2362200" cy="2819400"/>
        </p:xfrm>
        <a:graphic>
          <a:graphicData uri="http://schemas.openxmlformats.org/presentationml/2006/ole">
            <p:oleObj spid="_x0000_s290819" name="Clip" r:id="rId4" imgW="1919880" imgH="1768680" progId="">
              <p:embed/>
            </p:oleObj>
          </a:graphicData>
        </a:graphic>
      </p:graphicFrame>
      <p:sp>
        <p:nvSpPr>
          <p:cNvPr id="290820" name="Rectangle 4"/>
          <p:cNvSpPr>
            <a:spLocks noGrp="1" noChangeArrowheads="1"/>
          </p:cNvSpPr>
          <p:nvPr>
            <p:ph type="body" sz="half" idx="2"/>
          </p:nvPr>
        </p:nvSpPr>
        <p:spPr>
          <a:xfrm>
            <a:off x="2895600" y="1295400"/>
            <a:ext cx="5943600" cy="4267200"/>
          </a:xfrm>
        </p:spPr>
        <p:txBody>
          <a:bodyPr/>
          <a:lstStyle/>
          <a:p>
            <a:r>
              <a:rPr lang="en-US"/>
              <a:t>Population is growing</a:t>
            </a:r>
          </a:p>
          <a:p>
            <a:r>
              <a:rPr lang="en-US"/>
              <a:t>Long-term labor shortage is developing</a:t>
            </a:r>
          </a:p>
          <a:p>
            <a:r>
              <a:rPr lang="en-US"/>
              <a:t>Many organizations actively courting older employees to remain on  job longer</a:t>
            </a:r>
            <a:r>
              <a:rPr lang="en-US" sz="2800"/>
              <a:t> </a:t>
            </a:r>
            <a:endParaRPr lang="en-US"/>
          </a:p>
          <a:p>
            <a:r>
              <a:rPr lang="en-US"/>
              <a:t>Needs and interests may change</a:t>
            </a:r>
          </a:p>
          <a:p>
            <a:r>
              <a:rPr lang="en-US"/>
              <a:t>May require retraining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2008 by Prentice Hall </a:t>
            </a:r>
          </a:p>
        </p:txBody>
      </p:sp>
      <p:sp>
        <p:nvSpPr>
          <p:cNvPr id="6" name="Slide Number Placeholder 5"/>
          <p:cNvSpPr>
            <a:spLocks noGrp="1"/>
          </p:cNvSpPr>
          <p:nvPr>
            <p:ph type="sldNum" sz="quarter" idx="12"/>
          </p:nvPr>
        </p:nvSpPr>
        <p:spPr/>
        <p:txBody>
          <a:bodyPr/>
          <a:lstStyle/>
          <a:p>
            <a:r>
              <a:rPr lang="en-US"/>
              <a:t>3-</a:t>
            </a:r>
            <a:fld id="{B45C971F-BF08-4260-A339-44A833B08D69}" type="slidenum">
              <a:rPr lang="en-US"/>
              <a:pPr/>
              <a:t>9</a:t>
            </a:fld>
            <a:endParaRPr lang="en-US"/>
          </a:p>
        </p:txBody>
      </p:sp>
      <p:sp>
        <p:nvSpPr>
          <p:cNvPr id="458754" name="Rectangle 2"/>
          <p:cNvSpPr>
            <a:spLocks noGrp="1" noChangeArrowheads="1"/>
          </p:cNvSpPr>
          <p:nvPr>
            <p:ph type="title"/>
          </p:nvPr>
        </p:nvSpPr>
        <p:spPr/>
        <p:txBody>
          <a:bodyPr/>
          <a:lstStyle/>
          <a:p>
            <a:r>
              <a:rPr lang="en-US"/>
              <a:t>Persons with Disabilities</a:t>
            </a:r>
          </a:p>
        </p:txBody>
      </p:sp>
      <p:sp>
        <p:nvSpPr>
          <p:cNvPr id="458755" name="Rectangle 3"/>
          <p:cNvSpPr>
            <a:spLocks noGrp="1" noChangeArrowheads="1"/>
          </p:cNvSpPr>
          <p:nvPr>
            <p:ph type="body" idx="1"/>
          </p:nvPr>
        </p:nvSpPr>
        <p:spPr/>
        <p:txBody>
          <a:bodyPr/>
          <a:lstStyle/>
          <a:p>
            <a:r>
              <a:rPr lang="en-US" sz="2800"/>
              <a:t>Limits amount or kind of work person can do or makes its achievement unusually difficult</a:t>
            </a:r>
          </a:p>
          <a:p>
            <a:r>
              <a:rPr lang="en-US" sz="2800"/>
              <a:t>Perform as well as unimpaired in productivity, attendance and average tenure</a:t>
            </a:r>
          </a:p>
          <a:p>
            <a:r>
              <a:rPr lang="en-US" sz="2800"/>
              <a:t>ADA prohibits discrimination against qualified individuals with disabilities </a:t>
            </a:r>
          </a:p>
          <a:p>
            <a:r>
              <a:rPr lang="en-US" sz="2800"/>
              <a:t>Serious barrier is bias, or prejudice</a:t>
            </a:r>
          </a:p>
          <a:p>
            <a:r>
              <a:rPr lang="en-US" sz="2800"/>
              <a:t>Manager can set the tone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2100</Words>
  <Application>Microsoft Office PowerPoint</Application>
  <PresentationFormat>On-screen Show (4:3)</PresentationFormat>
  <Paragraphs>327</Paragraphs>
  <Slides>43</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Default Design</vt:lpstr>
      <vt:lpstr>Clip</vt:lpstr>
      <vt:lpstr>Human Resource Management   Chapter 3  WORKPLACE DIVERSITY, EQUAL EMPLOYMENT OPPORTUNITY, AND AFFIRMATIVE ACTION</vt:lpstr>
      <vt:lpstr>HRM in Action: Sequencing Moms, Bringing Them Back </vt:lpstr>
      <vt:lpstr>Diversity and Diversity Management</vt:lpstr>
      <vt:lpstr>Diversity Management</vt:lpstr>
      <vt:lpstr>Managing Diverse Workforce: Various Components</vt:lpstr>
      <vt:lpstr>Women in Business</vt:lpstr>
      <vt:lpstr>Workers of Color</vt:lpstr>
      <vt:lpstr>Older Workers</vt:lpstr>
      <vt:lpstr>Persons with Disabilities</vt:lpstr>
      <vt:lpstr>Immigrants</vt:lpstr>
      <vt:lpstr>Trends &amp; Innovations: Superdads </vt:lpstr>
      <vt:lpstr>   </vt:lpstr>
      <vt:lpstr>Equal Employment Opportunity: An Overview</vt:lpstr>
      <vt:lpstr>Laws Affecting Equal Employment Opportunity</vt:lpstr>
      <vt:lpstr>Civil Rights Act of 1866</vt:lpstr>
      <vt:lpstr>Equal Pay Act of 1963 </vt:lpstr>
      <vt:lpstr>Title VII of Civil Rights Act of 1964 -- Amended 1972</vt:lpstr>
      <vt:lpstr>Illegal for  Employer to Discriminate</vt:lpstr>
      <vt:lpstr>Exceptions to Title VII</vt:lpstr>
      <vt:lpstr>Persons Not Covered by Title VII</vt:lpstr>
      <vt:lpstr>Age Discrimination in Employment Act Of 1967--amended In 1978 &amp; 1986</vt:lpstr>
      <vt:lpstr>Age Can Be Bona Fide Occupational Qualification </vt:lpstr>
      <vt:lpstr>Rehabilitation Act of 1973</vt:lpstr>
      <vt:lpstr>Rehabilitation Act of 1973 (Cont.)</vt:lpstr>
      <vt:lpstr>Pregnancy Discrimination Act of 1978</vt:lpstr>
      <vt:lpstr>Immigration Reform and Control Act (IRCA) of 1986</vt:lpstr>
      <vt:lpstr>Immigration Reform and Control Act (IRCA) of 1986 (Cont.)</vt:lpstr>
      <vt:lpstr>Equal Employment Opportunity Commission (EEOC)</vt:lpstr>
      <vt:lpstr>Steps in Handling a Discrimination Case</vt:lpstr>
      <vt:lpstr>Equal Employment Opportunity Commission (Cont.)</vt:lpstr>
      <vt:lpstr>Uniform Guidelines on Employee Selection Procedures </vt:lpstr>
      <vt:lpstr>Concept of Disparate Treatment </vt:lpstr>
      <vt:lpstr>Concept of Adverse Impact</vt:lpstr>
      <vt:lpstr>Concept of Adverse Impact (Cont.)</vt:lpstr>
      <vt:lpstr>Adverse Impact Example 1</vt:lpstr>
      <vt:lpstr>Adverse Impact Example 2</vt:lpstr>
      <vt:lpstr>Additional Guidelines</vt:lpstr>
      <vt:lpstr>Guidelines on Sexual Harassment</vt:lpstr>
      <vt:lpstr>EEOC Definition of Sexual Harassment</vt:lpstr>
      <vt:lpstr>Sexual Harassment</vt:lpstr>
      <vt:lpstr>Guidelines on Discrimination  Because of National Origin</vt:lpstr>
      <vt:lpstr>Guidelines on Discrimination  Because of National Origin (Cont.)</vt:lpstr>
      <vt:lpstr>Executive Order 11375</vt:lpstr>
    </vt:vector>
  </TitlesOfParts>
  <Company>R. Wayne Mondy,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HUMAN RESOURCE MANAGEMENT:  AN OVERVIEW</dc:title>
  <dc:creator>Wayne Mondy</dc:creator>
  <cp:lastModifiedBy> </cp:lastModifiedBy>
  <cp:revision>43</cp:revision>
  <dcterms:created xsi:type="dcterms:W3CDTF">2006-06-11T12:49:11Z</dcterms:created>
  <dcterms:modified xsi:type="dcterms:W3CDTF">2012-05-31T22:14:33Z</dcterms:modified>
</cp:coreProperties>
</file>