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324" r:id="rId3"/>
    <p:sldId id="260" r:id="rId4"/>
    <p:sldId id="326" r:id="rId5"/>
    <p:sldId id="262" r:id="rId6"/>
    <p:sldId id="263" r:id="rId7"/>
    <p:sldId id="264" r:id="rId8"/>
    <p:sldId id="327" r:id="rId9"/>
    <p:sldId id="266" r:id="rId10"/>
    <p:sldId id="267" r:id="rId11"/>
    <p:sldId id="268" r:id="rId12"/>
    <p:sldId id="269" r:id="rId13"/>
    <p:sldId id="328" r:id="rId14"/>
    <p:sldId id="346" r:id="rId15"/>
    <p:sldId id="27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BF7FF"/>
    <a:srgbClr val="DDF2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422" autoAdjust="0"/>
  </p:normalViewPr>
  <p:slideViewPr>
    <p:cSldViewPr>
      <p:cViewPr varScale="1">
        <p:scale>
          <a:sx n="68" d="100"/>
          <a:sy n="68" d="100"/>
        </p:scale>
        <p:origin x="-122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757B33B-F070-4F4F-BC4C-3F2D3A4667A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C1A736-94C0-46ED-A105-B051483C21B3}" type="slidenum">
              <a:rPr lang="en-US"/>
              <a:pPr/>
              <a:t>1</a:t>
            </a:fld>
            <a:endParaRPr lang="en-US"/>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2B0FAD-EEBB-4008-932F-6871223618D3}" type="slidenum">
              <a:rPr lang="en-US"/>
              <a:pPr/>
              <a:t>10</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C6DB2C-8F34-46C1-9C65-E169C9139796}" type="slidenum">
              <a:rPr lang="en-US"/>
              <a:pPr/>
              <a:t>11</a:t>
            </a:fld>
            <a:endParaRPr lang="en-US"/>
          </a:p>
        </p:txBody>
      </p:sp>
      <p:sp>
        <p:nvSpPr>
          <p:cNvPr id="290818" name="Rectangle 2"/>
          <p:cNvSpPr>
            <a:spLocks noGrp="1" noChangeArrowheads="1"/>
          </p:cNvSpPr>
          <p:nvPr>
            <p:ph type="body" idx="1"/>
          </p:nvPr>
        </p:nvSpPr>
        <p:spPr>
          <a:xfrm>
            <a:off x="914400" y="4343400"/>
            <a:ext cx="5029200" cy="4114800"/>
          </a:xfrm>
          <a:ln/>
        </p:spPr>
        <p:txBody>
          <a:bodyPr lIns="90488" tIns="44450" rIns="90488" bIns="44450"/>
          <a:lstStyle/>
          <a:p>
            <a:endParaRPr lang="en-US"/>
          </a:p>
        </p:txBody>
      </p:sp>
      <p:sp>
        <p:nvSpPr>
          <p:cNvPr id="290819" name="Rectangle 3"/>
          <p:cNvSpPr>
            <a:spLocks noGrp="1" noRot="1" noChangeAspect="1" noChangeArrowheads="1" noTextEdit="1"/>
          </p:cNvSpPr>
          <p:nvPr>
            <p:ph type="sldImg"/>
          </p:nvPr>
        </p:nvSpPr>
        <p:spPr>
          <a:xfrm>
            <a:off x="1150938" y="692150"/>
            <a:ext cx="4556125" cy="3416300"/>
          </a:xfrm>
          <a:ln w="12699" cap="flat">
            <a:solidFill>
              <a:schemeClr val="tx1"/>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24B58C-009C-478A-9437-4BBEEB7496D4}" type="slidenum">
              <a:rPr lang="en-US"/>
              <a:pPr/>
              <a:t>12</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5CB62A-F361-4B2B-A931-957B2C8B3A29}" type="slidenum">
              <a:rPr lang="en-US"/>
              <a:pPr/>
              <a:t>13</a:t>
            </a:fld>
            <a:endParaRPr lang="en-US"/>
          </a:p>
        </p:txBody>
      </p:sp>
      <p:sp>
        <p:nvSpPr>
          <p:cNvPr id="433154" name="Rectangle 2"/>
          <p:cNvSpPr>
            <a:spLocks noGrp="1" noRot="1" noChangeAspect="1" noChangeArrowheads="1" noTextEdit="1"/>
          </p:cNvSpPr>
          <p:nvPr>
            <p:ph type="sldImg"/>
          </p:nvPr>
        </p:nvSpPr>
        <p:spPr>
          <a:ln/>
        </p:spPr>
      </p:sp>
      <p:sp>
        <p:nvSpPr>
          <p:cNvPr id="433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723DFA-D38B-4DD5-B1A8-A6376B2C5C14}" type="slidenum">
              <a:rPr lang="en-US"/>
              <a:pPr/>
              <a:t>14</a:t>
            </a:fld>
            <a:endParaRPr lang="en-US"/>
          </a:p>
        </p:txBody>
      </p:sp>
      <p:sp>
        <p:nvSpPr>
          <p:cNvPr id="454658" name="Rectangle 2"/>
          <p:cNvSpPr>
            <a:spLocks noGrp="1" noRot="1" noChangeAspect="1" noChangeArrowheads="1" noTextEdit="1"/>
          </p:cNvSpPr>
          <p:nvPr>
            <p:ph type="sldImg"/>
          </p:nvPr>
        </p:nvSpPr>
        <p:spPr>
          <a:ln/>
        </p:spPr>
      </p:sp>
      <p:sp>
        <p:nvSpPr>
          <p:cNvPr id="454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F0C4D3-89AA-4FE4-A06C-FA8B4178EDE4}" type="slidenum">
              <a:rPr lang="en-US"/>
              <a:pPr/>
              <a:t>15</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D57DAC-4059-4DB6-AC2D-F95F0BC52924}" type="slidenum">
              <a:rPr lang="en-US"/>
              <a:pPr/>
              <a:t>2</a:t>
            </a:fld>
            <a:endParaRPr lang="en-US"/>
          </a:p>
        </p:txBody>
      </p:sp>
      <p:sp>
        <p:nvSpPr>
          <p:cNvPr id="408578" name="Rectangle 2"/>
          <p:cNvSpPr>
            <a:spLocks noGrp="1" noRot="1" noChangeAspect="1" noChangeArrowheads="1" noTextEdit="1"/>
          </p:cNvSpPr>
          <p:nvPr>
            <p:ph type="sldImg"/>
          </p:nvPr>
        </p:nvSpPr>
        <p:spPr>
          <a:ln/>
        </p:spPr>
      </p:sp>
      <p:sp>
        <p:nvSpPr>
          <p:cNvPr id="408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D59D54-3A7D-4835-9576-9A515A0E5BB1}" type="slidenum">
              <a:rPr lang="en-US"/>
              <a:pPr/>
              <a:t>3</a:t>
            </a:fld>
            <a:endParaRPr lang="en-US"/>
          </a:p>
        </p:txBody>
      </p:sp>
      <p:sp>
        <p:nvSpPr>
          <p:cNvPr id="401410" name="Rectangle 2"/>
          <p:cNvSpPr>
            <a:spLocks noGrp="1" noRot="1" noChangeAspect="1" noChangeArrowheads="1" noTextEdit="1"/>
          </p:cNvSpPr>
          <p:nvPr>
            <p:ph type="sldImg"/>
          </p:nvPr>
        </p:nvSpPr>
        <p:spPr>
          <a:ln/>
        </p:spPr>
      </p:sp>
      <p:sp>
        <p:nvSpPr>
          <p:cNvPr id="401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CE7825-2136-452E-BEB0-34B7034CB323}" type="slidenum">
              <a:rPr lang="en-US"/>
              <a:pPr/>
              <a:t>4</a:t>
            </a:fld>
            <a:endParaRPr lang="en-US"/>
          </a:p>
        </p:txBody>
      </p:sp>
      <p:sp>
        <p:nvSpPr>
          <p:cNvPr id="413698" name="Rectangle 2"/>
          <p:cNvSpPr>
            <a:spLocks noGrp="1" noRot="1" noChangeAspect="1" noChangeArrowheads="1" noTextEdit="1"/>
          </p:cNvSpPr>
          <p:nvPr>
            <p:ph type="sldImg"/>
          </p:nvPr>
        </p:nvSpPr>
        <p:spPr>
          <a:ln/>
        </p:spPr>
      </p:sp>
      <p:sp>
        <p:nvSpPr>
          <p:cNvPr id="413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35FA82-1CF8-4673-A1B1-D96FEFE06068}" type="slidenum">
              <a:rPr lang="en-US"/>
              <a:pPr/>
              <a:t>5</a:t>
            </a:fld>
            <a:endParaRPr lang="en-US"/>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705891-979A-411F-A7DC-49AF5603A5E1}" type="slidenum">
              <a:rPr lang="en-US"/>
              <a:pPr/>
              <a:t>6</a:t>
            </a:fld>
            <a:endParaRPr lang="en-US"/>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239838-3F5A-437F-8450-D8E3666B5455}" type="slidenum">
              <a:rPr lang="en-US"/>
              <a:pPr/>
              <a:t>7</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9133FE-CAAB-4A77-879C-43E8379198D7}" type="slidenum">
              <a:rPr lang="en-US"/>
              <a:pPr/>
              <a:t>8</a:t>
            </a:fld>
            <a:endParaRPr lang="en-US"/>
          </a:p>
        </p:txBody>
      </p:sp>
      <p:sp>
        <p:nvSpPr>
          <p:cNvPr id="432130" name="Rectangle 2"/>
          <p:cNvSpPr>
            <a:spLocks noGrp="1" noRot="1" noChangeAspect="1" noChangeArrowheads="1" noTextEdit="1"/>
          </p:cNvSpPr>
          <p:nvPr>
            <p:ph type="sldImg"/>
          </p:nvPr>
        </p:nvSpPr>
        <p:spPr>
          <a:ln/>
        </p:spPr>
      </p:sp>
      <p:sp>
        <p:nvSpPr>
          <p:cNvPr id="432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FDC51E-6222-4036-8C84-3D839050E6B1}" type="slidenum">
              <a:rPr lang="en-US"/>
              <a:pPr/>
              <a:t>9</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 2008 by Prentice Hall</a:t>
            </a:r>
          </a:p>
        </p:txBody>
      </p:sp>
      <p:sp>
        <p:nvSpPr>
          <p:cNvPr id="6" name="Slide Number Placeholder 5"/>
          <p:cNvSpPr>
            <a:spLocks noGrp="1"/>
          </p:cNvSpPr>
          <p:nvPr>
            <p:ph type="sldNum" sz="quarter" idx="12"/>
          </p:nvPr>
        </p:nvSpPr>
        <p:spPr/>
        <p:txBody>
          <a:bodyPr/>
          <a:lstStyle>
            <a:lvl1pPr>
              <a:defRPr/>
            </a:lvl1pPr>
          </a:lstStyle>
          <a:p>
            <a:r>
              <a:rPr lang="en-US"/>
              <a:t>7-</a:t>
            </a:r>
            <a:fld id="{4CF741E9-7106-4F94-AE0D-1597EE74190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 2008 by Prentice Hall</a:t>
            </a:r>
          </a:p>
        </p:txBody>
      </p:sp>
      <p:sp>
        <p:nvSpPr>
          <p:cNvPr id="6" name="Slide Number Placeholder 5"/>
          <p:cNvSpPr>
            <a:spLocks noGrp="1"/>
          </p:cNvSpPr>
          <p:nvPr>
            <p:ph type="sldNum" sz="quarter" idx="12"/>
          </p:nvPr>
        </p:nvSpPr>
        <p:spPr/>
        <p:txBody>
          <a:bodyPr/>
          <a:lstStyle>
            <a:lvl1pPr>
              <a:defRPr/>
            </a:lvl1pPr>
          </a:lstStyle>
          <a:p>
            <a:r>
              <a:rPr lang="en-US"/>
              <a:t>7-</a:t>
            </a:r>
            <a:fld id="{5DA6B7DA-0297-4175-A790-DC55A0BB6A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 2008 by Prentice Hall</a:t>
            </a:r>
          </a:p>
        </p:txBody>
      </p:sp>
      <p:sp>
        <p:nvSpPr>
          <p:cNvPr id="6" name="Slide Number Placeholder 5"/>
          <p:cNvSpPr>
            <a:spLocks noGrp="1"/>
          </p:cNvSpPr>
          <p:nvPr>
            <p:ph type="sldNum" sz="quarter" idx="12"/>
          </p:nvPr>
        </p:nvSpPr>
        <p:spPr/>
        <p:txBody>
          <a:bodyPr/>
          <a:lstStyle>
            <a:lvl1pPr>
              <a:defRPr/>
            </a:lvl1pPr>
          </a:lstStyle>
          <a:p>
            <a:r>
              <a:rPr lang="en-US"/>
              <a:t>7-</a:t>
            </a:r>
            <a:fld id="{B74D5B5C-30FD-452C-A52D-3CDB15EF9B7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a:t>© 2008 by Prentice Hall</a:t>
            </a: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r>
              <a:rPr lang="en-US"/>
              <a:t>7-</a:t>
            </a:r>
            <a:fld id="{B90D9271-A830-4183-B21D-9DF412FE7DA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a:t>© 2008 by Prentice Hall</a:t>
            </a: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r>
              <a:rPr lang="en-US"/>
              <a:t>7-</a:t>
            </a:r>
            <a:fld id="{357D5C23-74E1-409A-8437-C584E86BC03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 2008 by Prentice Hall</a:t>
            </a:r>
          </a:p>
        </p:txBody>
      </p:sp>
      <p:sp>
        <p:nvSpPr>
          <p:cNvPr id="6" name="Slide Number Placeholder 5"/>
          <p:cNvSpPr>
            <a:spLocks noGrp="1"/>
          </p:cNvSpPr>
          <p:nvPr>
            <p:ph type="sldNum" sz="quarter" idx="12"/>
          </p:nvPr>
        </p:nvSpPr>
        <p:spPr/>
        <p:txBody>
          <a:bodyPr/>
          <a:lstStyle>
            <a:lvl1pPr>
              <a:defRPr/>
            </a:lvl1pPr>
          </a:lstStyle>
          <a:p>
            <a:r>
              <a:rPr lang="en-US"/>
              <a:t>7-</a:t>
            </a:r>
            <a:fld id="{B21C3483-F3EE-4061-A021-1D86D4C2BA7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 2008 by Prentice Hall</a:t>
            </a:r>
          </a:p>
        </p:txBody>
      </p:sp>
      <p:sp>
        <p:nvSpPr>
          <p:cNvPr id="6" name="Slide Number Placeholder 5"/>
          <p:cNvSpPr>
            <a:spLocks noGrp="1"/>
          </p:cNvSpPr>
          <p:nvPr>
            <p:ph type="sldNum" sz="quarter" idx="12"/>
          </p:nvPr>
        </p:nvSpPr>
        <p:spPr/>
        <p:txBody>
          <a:bodyPr/>
          <a:lstStyle>
            <a:lvl1pPr>
              <a:defRPr/>
            </a:lvl1pPr>
          </a:lstStyle>
          <a:p>
            <a:r>
              <a:rPr lang="en-US"/>
              <a:t>7-</a:t>
            </a:r>
            <a:fld id="{65A3A60A-3FFB-4FB1-AE31-7AD7196CA99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 2008 by Prentice Hall</a:t>
            </a:r>
          </a:p>
        </p:txBody>
      </p:sp>
      <p:sp>
        <p:nvSpPr>
          <p:cNvPr id="7" name="Slide Number Placeholder 6"/>
          <p:cNvSpPr>
            <a:spLocks noGrp="1"/>
          </p:cNvSpPr>
          <p:nvPr>
            <p:ph type="sldNum" sz="quarter" idx="12"/>
          </p:nvPr>
        </p:nvSpPr>
        <p:spPr/>
        <p:txBody>
          <a:bodyPr/>
          <a:lstStyle>
            <a:lvl1pPr>
              <a:defRPr/>
            </a:lvl1pPr>
          </a:lstStyle>
          <a:p>
            <a:r>
              <a:rPr lang="en-US"/>
              <a:t>7-</a:t>
            </a:r>
            <a:fld id="{CEF4AE04-81B3-4268-ACF9-1B776904844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 2008 by Prentice Hall</a:t>
            </a:r>
          </a:p>
        </p:txBody>
      </p:sp>
      <p:sp>
        <p:nvSpPr>
          <p:cNvPr id="9" name="Slide Number Placeholder 8"/>
          <p:cNvSpPr>
            <a:spLocks noGrp="1"/>
          </p:cNvSpPr>
          <p:nvPr>
            <p:ph type="sldNum" sz="quarter" idx="12"/>
          </p:nvPr>
        </p:nvSpPr>
        <p:spPr/>
        <p:txBody>
          <a:bodyPr/>
          <a:lstStyle>
            <a:lvl1pPr>
              <a:defRPr/>
            </a:lvl1pPr>
          </a:lstStyle>
          <a:p>
            <a:r>
              <a:rPr lang="en-US"/>
              <a:t>7-</a:t>
            </a:r>
            <a:fld id="{52ED0F6C-7CF5-4B53-9765-563C814A812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 2008 by Prentice Hall</a:t>
            </a:r>
          </a:p>
        </p:txBody>
      </p:sp>
      <p:sp>
        <p:nvSpPr>
          <p:cNvPr id="5" name="Slide Number Placeholder 4"/>
          <p:cNvSpPr>
            <a:spLocks noGrp="1"/>
          </p:cNvSpPr>
          <p:nvPr>
            <p:ph type="sldNum" sz="quarter" idx="12"/>
          </p:nvPr>
        </p:nvSpPr>
        <p:spPr/>
        <p:txBody>
          <a:bodyPr/>
          <a:lstStyle>
            <a:lvl1pPr>
              <a:defRPr/>
            </a:lvl1pPr>
          </a:lstStyle>
          <a:p>
            <a:r>
              <a:rPr lang="en-US"/>
              <a:t>7-</a:t>
            </a:r>
            <a:fld id="{EA647D9C-EDFD-4B90-8854-2F0D296A6DB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 2008 by Prentice Hall</a:t>
            </a:r>
          </a:p>
        </p:txBody>
      </p:sp>
      <p:sp>
        <p:nvSpPr>
          <p:cNvPr id="4" name="Slide Number Placeholder 3"/>
          <p:cNvSpPr>
            <a:spLocks noGrp="1"/>
          </p:cNvSpPr>
          <p:nvPr>
            <p:ph type="sldNum" sz="quarter" idx="12"/>
          </p:nvPr>
        </p:nvSpPr>
        <p:spPr/>
        <p:txBody>
          <a:bodyPr/>
          <a:lstStyle>
            <a:lvl1pPr>
              <a:defRPr/>
            </a:lvl1pPr>
          </a:lstStyle>
          <a:p>
            <a:r>
              <a:rPr lang="en-US"/>
              <a:t>7-</a:t>
            </a:r>
            <a:fld id="{E7C90240-3FC2-413C-9BB4-B7FC64BA9AB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 2008 by Prentice Hall</a:t>
            </a:r>
          </a:p>
        </p:txBody>
      </p:sp>
      <p:sp>
        <p:nvSpPr>
          <p:cNvPr id="7" name="Slide Number Placeholder 6"/>
          <p:cNvSpPr>
            <a:spLocks noGrp="1"/>
          </p:cNvSpPr>
          <p:nvPr>
            <p:ph type="sldNum" sz="quarter" idx="12"/>
          </p:nvPr>
        </p:nvSpPr>
        <p:spPr/>
        <p:txBody>
          <a:bodyPr/>
          <a:lstStyle>
            <a:lvl1pPr>
              <a:defRPr/>
            </a:lvl1pPr>
          </a:lstStyle>
          <a:p>
            <a:r>
              <a:rPr lang="en-US"/>
              <a:t>7-</a:t>
            </a:r>
            <a:fld id="{A6DD0AEE-8CEF-442A-A422-713F0FA1081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 2008 by Prentice Hall</a:t>
            </a:r>
          </a:p>
        </p:txBody>
      </p:sp>
      <p:sp>
        <p:nvSpPr>
          <p:cNvPr id="7" name="Slide Number Placeholder 6"/>
          <p:cNvSpPr>
            <a:spLocks noGrp="1"/>
          </p:cNvSpPr>
          <p:nvPr>
            <p:ph type="sldNum" sz="quarter" idx="12"/>
          </p:nvPr>
        </p:nvSpPr>
        <p:spPr/>
        <p:txBody>
          <a:bodyPr/>
          <a:lstStyle>
            <a:lvl1pPr>
              <a:defRPr/>
            </a:lvl1pPr>
          </a:lstStyle>
          <a:p>
            <a:r>
              <a:rPr lang="en-US"/>
              <a:t>7-</a:t>
            </a:r>
            <a:fld id="{1CE4C13D-E553-4A7C-9BD5-4F77F73B80A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7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 2008 by Prentice Hall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r>
              <a:rPr lang="en-US"/>
              <a:t>7-</a:t>
            </a:r>
            <a:fld id="{D10008DF-9DC7-432D-B74B-DABD65D3BA2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 2008 by Prentice Hall</a:t>
            </a:r>
          </a:p>
        </p:txBody>
      </p:sp>
      <p:sp>
        <p:nvSpPr>
          <p:cNvPr id="5" name="Slide Number Placeholder 4"/>
          <p:cNvSpPr>
            <a:spLocks noGrp="1"/>
          </p:cNvSpPr>
          <p:nvPr>
            <p:ph type="sldNum" sz="quarter" idx="12"/>
          </p:nvPr>
        </p:nvSpPr>
        <p:spPr/>
        <p:txBody>
          <a:bodyPr/>
          <a:lstStyle/>
          <a:p>
            <a:r>
              <a:rPr lang="en-US"/>
              <a:t>7-</a:t>
            </a:r>
            <a:fld id="{300CE2CF-0215-4AB1-A551-A4A1BC4EFFD1}" type="slidenum">
              <a:rPr lang="en-US"/>
              <a:pPr/>
              <a:t>1</a:t>
            </a:fld>
            <a:endParaRPr lang="en-US"/>
          </a:p>
        </p:txBody>
      </p:sp>
      <p:sp>
        <p:nvSpPr>
          <p:cNvPr id="270338" name="Rectangle 2"/>
          <p:cNvSpPr>
            <a:spLocks noGrp="1" noChangeArrowheads="1"/>
          </p:cNvSpPr>
          <p:nvPr>
            <p:ph type="title"/>
          </p:nvPr>
        </p:nvSpPr>
        <p:spPr>
          <a:xfrm>
            <a:off x="609600" y="1219200"/>
            <a:ext cx="7772400" cy="3581400"/>
          </a:xfrm>
        </p:spPr>
        <p:txBody>
          <a:bodyPr/>
          <a:lstStyle/>
          <a:p>
            <a:r>
              <a:rPr lang="en-US" sz="4000" dirty="0"/>
              <a:t>Human Resource </a:t>
            </a:r>
            <a:r>
              <a:rPr lang="en-US" sz="4000"/>
              <a:t>Management </a:t>
            </a:r>
            <a:br>
              <a:rPr lang="en-US" sz="4000"/>
            </a:br>
            <a:r>
              <a:rPr lang="en-US" sz="4000"/>
              <a:t>Chapter 7</a:t>
            </a:r>
            <a:br>
              <a:rPr lang="en-US" sz="4000"/>
            </a:br>
            <a:r>
              <a:rPr lang="en-US" sz="4000"/>
              <a:t>TRAINING AND DEVELOPMENT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 2008 by Prentice Hall</a:t>
            </a:r>
          </a:p>
        </p:txBody>
      </p:sp>
      <p:sp>
        <p:nvSpPr>
          <p:cNvPr id="7" name="Slide Number Placeholder 6"/>
          <p:cNvSpPr>
            <a:spLocks noGrp="1"/>
          </p:cNvSpPr>
          <p:nvPr>
            <p:ph type="sldNum" sz="quarter" idx="12"/>
          </p:nvPr>
        </p:nvSpPr>
        <p:spPr/>
        <p:txBody>
          <a:bodyPr/>
          <a:lstStyle/>
          <a:p>
            <a:r>
              <a:rPr lang="en-US"/>
              <a:t>7-</a:t>
            </a:r>
            <a:fld id="{6201E976-1869-431B-B140-1CD159A5756A}" type="slidenum">
              <a:rPr lang="en-US"/>
              <a:pPr/>
              <a:t>10</a:t>
            </a:fld>
            <a:endParaRPr lang="en-US"/>
          </a:p>
        </p:txBody>
      </p:sp>
      <p:sp>
        <p:nvSpPr>
          <p:cNvPr id="287746" name="Rectangle 2"/>
          <p:cNvSpPr>
            <a:spLocks noGrp="1" noChangeArrowheads="1"/>
          </p:cNvSpPr>
          <p:nvPr>
            <p:ph type="title"/>
          </p:nvPr>
        </p:nvSpPr>
        <p:spPr/>
        <p:txBody>
          <a:bodyPr/>
          <a:lstStyle/>
          <a:p>
            <a:r>
              <a:rPr lang="en-US" sz="4000"/>
              <a:t>Just-in-time Training </a:t>
            </a:r>
          </a:p>
        </p:txBody>
      </p:sp>
      <p:sp>
        <p:nvSpPr>
          <p:cNvPr id="287747" name="Rectangle 3"/>
          <p:cNvSpPr>
            <a:spLocks noGrp="1" noChangeArrowheads="1"/>
          </p:cNvSpPr>
          <p:nvPr>
            <p:ph type="body" sz="half" idx="2"/>
          </p:nvPr>
        </p:nvSpPr>
        <p:spPr>
          <a:xfrm>
            <a:off x="4114800" y="2136775"/>
            <a:ext cx="4572000" cy="3989388"/>
          </a:xfrm>
        </p:spPr>
        <p:txBody>
          <a:bodyPr/>
          <a:lstStyle/>
          <a:p>
            <a:pPr>
              <a:buFontTx/>
              <a:buNone/>
            </a:pPr>
            <a:r>
              <a:rPr lang="en-US" sz="3600">
                <a:solidFill>
                  <a:srgbClr val="FFFF99"/>
                </a:solidFill>
              </a:rPr>
              <a:t>  </a:t>
            </a:r>
            <a:r>
              <a:rPr lang="en-US" sz="3600"/>
              <a:t>Training provided anytime, anywhere in the world when it is needed</a:t>
            </a:r>
            <a:r>
              <a:rPr lang="en-US" sz="2800"/>
              <a:t> </a:t>
            </a:r>
          </a:p>
        </p:txBody>
      </p:sp>
      <p:pic>
        <p:nvPicPr>
          <p:cNvPr id="287748" name="Picture 4" descr="MCj03983250000[1]"/>
          <p:cNvPicPr>
            <a:picLocks noGrp="1" noChangeAspect="1" noChangeArrowheads="1"/>
          </p:cNvPicPr>
          <p:nvPr>
            <p:ph sz="half" idx="1"/>
          </p:nvPr>
        </p:nvPicPr>
        <p:blipFill>
          <a:blip r:embed="rId3" cstate="print"/>
          <a:srcRect/>
          <a:stretch>
            <a:fillRect/>
          </a:stretch>
        </p:blipFill>
        <p:spPr>
          <a:xfrm>
            <a:off x="1389063" y="2060575"/>
            <a:ext cx="2174875" cy="2720975"/>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p:txBody>
          <a:bodyPr/>
          <a:lstStyle/>
          <a:p>
            <a:r>
              <a:rPr lang="en-US"/>
              <a:t>© 2008 by Prentice Hall</a:t>
            </a:r>
          </a:p>
        </p:txBody>
      </p:sp>
      <p:sp>
        <p:nvSpPr>
          <p:cNvPr id="31" name="Slide Number Placeholder 5"/>
          <p:cNvSpPr>
            <a:spLocks noGrp="1"/>
          </p:cNvSpPr>
          <p:nvPr>
            <p:ph type="sldNum" sz="quarter" idx="12"/>
          </p:nvPr>
        </p:nvSpPr>
        <p:spPr/>
        <p:txBody>
          <a:bodyPr/>
          <a:lstStyle/>
          <a:p>
            <a:r>
              <a:rPr lang="en-US"/>
              <a:t>7-</a:t>
            </a:r>
            <a:fld id="{328EA995-8690-4FA5-84DF-21BDE1891327}" type="slidenum">
              <a:rPr lang="en-US"/>
              <a:pPr/>
              <a:t>11</a:t>
            </a:fld>
            <a:endParaRPr lang="en-US"/>
          </a:p>
        </p:txBody>
      </p:sp>
      <p:sp>
        <p:nvSpPr>
          <p:cNvPr id="289794" name="Rectangle 2"/>
          <p:cNvSpPr>
            <a:spLocks noGrp="1" noChangeArrowheads="1"/>
          </p:cNvSpPr>
          <p:nvPr>
            <p:ph type="ctrTitle"/>
          </p:nvPr>
        </p:nvSpPr>
        <p:spPr>
          <a:xfrm>
            <a:off x="228600" y="0"/>
            <a:ext cx="8686800" cy="1143000"/>
          </a:xfrm>
          <a:noFill/>
          <a:ln/>
        </p:spPr>
        <p:txBody>
          <a:bodyPr lIns="90488" tIns="44450" rIns="90488" bIns="44450"/>
          <a:lstStyle/>
          <a:p>
            <a:r>
              <a:rPr lang="en-US" sz="2000"/>
              <a:t> Training and Development (T&amp;D) Process</a:t>
            </a:r>
            <a:br>
              <a:rPr lang="en-US" sz="2000"/>
            </a:br>
            <a:r>
              <a:rPr lang="en-US" sz="1800"/>
              <a:t>External Environment</a:t>
            </a:r>
            <a:br>
              <a:rPr lang="en-US" sz="1800"/>
            </a:br>
            <a:r>
              <a:rPr lang="en-US" sz="1800"/>
              <a:t>Internal Environment</a:t>
            </a:r>
            <a:endParaRPr lang="en-US" sz="1800" b="1"/>
          </a:p>
        </p:txBody>
      </p:sp>
      <p:sp>
        <p:nvSpPr>
          <p:cNvPr id="289795" name="Line 3"/>
          <p:cNvSpPr>
            <a:spLocks noChangeShapeType="1"/>
          </p:cNvSpPr>
          <p:nvPr/>
        </p:nvSpPr>
        <p:spPr bwMode="auto">
          <a:xfrm>
            <a:off x="8839200" y="1233488"/>
            <a:ext cx="0" cy="5230812"/>
          </a:xfrm>
          <a:prstGeom prst="line">
            <a:avLst/>
          </a:prstGeom>
          <a:noFill/>
          <a:ln w="12699">
            <a:solidFill>
              <a:schemeClr val="tx1"/>
            </a:solidFill>
            <a:round/>
            <a:headEnd/>
            <a:tailEnd/>
          </a:ln>
          <a:effectLst/>
        </p:spPr>
        <p:txBody>
          <a:bodyPr wrap="none" anchor="ctr"/>
          <a:lstStyle/>
          <a:p>
            <a:endParaRPr lang="en-US"/>
          </a:p>
        </p:txBody>
      </p:sp>
      <p:sp>
        <p:nvSpPr>
          <p:cNvPr id="289796" name="Line 4"/>
          <p:cNvSpPr>
            <a:spLocks noChangeShapeType="1"/>
          </p:cNvSpPr>
          <p:nvPr/>
        </p:nvSpPr>
        <p:spPr bwMode="auto">
          <a:xfrm>
            <a:off x="228600" y="1233488"/>
            <a:ext cx="0" cy="5230812"/>
          </a:xfrm>
          <a:prstGeom prst="line">
            <a:avLst/>
          </a:prstGeom>
          <a:noFill/>
          <a:ln w="12699">
            <a:solidFill>
              <a:schemeClr val="tx1"/>
            </a:solidFill>
            <a:round/>
            <a:headEnd/>
            <a:tailEnd/>
          </a:ln>
          <a:effectLst/>
        </p:spPr>
        <p:txBody>
          <a:bodyPr wrap="none" anchor="ctr"/>
          <a:lstStyle/>
          <a:p>
            <a:endParaRPr lang="en-US"/>
          </a:p>
        </p:txBody>
      </p:sp>
      <p:sp>
        <p:nvSpPr>
          <p:cNvPr id="289797" name="Line 5"/>
          <p:cNvSpPr>
            <a:spLocks noChangeShapeType="1"/>
          </p:cNvSpPr>
          <p:nvPr/>
        </p:nvSpPr>
        <p:spPr bwMode="auto">
          <a:xfrm>
            <a:off x="242888" y="6477000"/>
            <a:ext cx="8583612" cy="0"/>
          </a:xfrm>
          <a:prstGeom prst="line">
            <a:avLst/>
          </a:prstGeom>
          <a:noFill/>
          <a:ln w="12699">
            <a:solidFill>
              <a:schemeClr val="tx1"/>
            </a:solidFill>
            <a:round/>
            <a:headEnd/>
            <a:tailEnd/>
          </a:ln>
          <a:effectLst/>
        </p:spPr>
        <p:txBody>
          <a:bodyPr wrap="none" anchor="ctr"/>
          <a:lstStyle/>
          <a:p>
            <a:endParaRPr lang="en-US"/>
          </a:p>
        </p:txBody>
      </p:sp>
      <p:sp>
        <p:nvSpPr>
          <p:cNvPr id="289798" name="Line 6"/>
          <p:cNvSpPr>
            <a:spLocks noChangeShapeType="1"/>
          </p:cNvSpPr>
          <p:nvPr/>
        </p:nvSpPr>
        <p:spPr bwMode="auto">
          <a:xfrm>
            <a:off x="8610600" y="1066800"/>
            <a:ext cx="0" cy="5307013"/>
          </a:xfrm>
          <a:prstGeom prst="line">
            <a:avLst/>
          </a:prstGeom>
          <a:noFill/>
          <a:ln w="12699">
            <a:solidFill>
              <a:schemeClr val="tx1"/>
            </a:solidFill>
            <a:round/>
            <a:headEnd/>
            <a:tailEnd/>
          </a:ln>
          <a:effectLst/>
        </p:spPr>
        <p:txBody>
          <a:bodyPr wrap="none" anchor="ctr"/>
          <a:lstStyle/>
          <a:p>
            <a:endParaRPr lang="en-US"/>
          </a:p>
        </p:txBody>
      </p:sp>
      <p:sp>
        <p:nvSpPr>
          <p:cNvPr id="289799" name="Line 7"/>
          <p:cNvSpPr>
            <a:spLocks noChangeShapeType="1"/>
          </p:cNvSpPr>
          <p:nvPr/>
        </p:nvSpPr>
        <p:spPr bwMode="auto">
          <a:xfrm>
            <a:off x="381000" y="914400"/>
            <a:ext cx="0" cy="5410200"/>
          </a:xfrm>
          <a:prstGeom prst="line">
            <a:avLst/>
          </a:prstGeom>
          <a:noFill/>
          <a:ln w="12699">
            <a:solidFill>
              <a:schemeClr val="tx1"/>
            </a:solidFill>
            <a:round/>
            <a:headEnd/>
            <a:tailEnd/>
          </a:ln>
          <a:effectLst/>
        </p:spPr>
        <p:txBody>
          <a:bodyPr wrap="none" anchor="ctr"/>
          <a:lstStyle/>
          <a:p>
            <a:endParaRPr lang="en-US"/>
          </a:p>
        </p:txBody>
      </p:sp>
      <p:sp>
        <p:nvSpPr>
          <p:cNvPr id="289800" name="Line 8"/>
          <p:cNvSpPr>
            <a:spLocks noChangeShapeType="1"/>
          </p:cNvSpPr>
          <p:nvPr/>
        </p:nvSpPr>
        <p:spPr bwMode="auto">
          <a:xfrm>
            <a:off x="395288" y="6324600"/>
            <a:ext cx="8202612" cy="0"/>
          </a:xfrm>
          <a:prstGeom prst="line">
            <a:avLst/>
          </a:prstGeom>
          <a:noFill/>
          <a:ln w="12699">
            <a:solidFill>
              <a:schemeClr val="tx1"/>
            </a:solidFill>
            <a:round/>
            <a:headEnd/>
            <a:tailEnd/>
          </a:ln>
          <a:effectLst/>
        </p:spPr>
        <p:txBody>
          <a:bodyPr wrap="none" anchor="ctr"/>
          <a:lstStyle/>
          <a:p>
            <a:endParaRPr lang="en-US"/>
          </a:p>
        </p:txBody>
      </p:sp>
      <p:sp>
        <p:nvSpPr>
          <p:cNvPr id="289801" name="Line 9"/>
          <p:cNvSpPr>
            <a:spLocks noChangeShapeType="1"/>
          </p:cNvSpPr>
          <p:nvPr/>
        </p:nvSpPr>
        <p:spPr bwMode="auto">
          <a:xfrm flipH="1">
            <a:off x="228600" y="609600"/>
            <a:ext cx="2590800" cy="0"/>
          </a:xfrm>
          <a:prstGeom prst="line">
            <a:avLst/>
          </a:prstGeom>
          <a:noFill/>
          <a:ln w="12699">
            <a:solidFill>
              <a:schemeClr val="tx1"/>
            </a:solidFill>
            <a:round/>
            <a:headEnd/>
            <a:tailEnd/>
          </a:ln>
          <a:effectLst/>
        </p:spPr>
        <p:txBody>
          <a:bodyPr wrap="none" anchor="ctr"/>
          <a:lstStyle/>
          <a:p>
            <a:endParaRPr lang="en-US"/>
          </a:p>
        </p:txBody>
      </p:sp>
      <p:sp>
        <p:nvSpPr>
          <p:cNvPr id="289802" name="Line 10"/>
          <p:cNvSpPr>
            <a:spLocks noChangeShapeType="1"/>
          </p:cNvSpPr>
          <p:nvPr/>
        </p:nvSpPr>
        <p:spPr bwMode="auto">
          <a:xfrm>
            <a:off x="228600" y="623888"/>
            <a:ext cx="0" cy="582612"/>
          </a:xfrm>
          <a:prstGeom prst="line">
            <a:avLst/>
          </a:prstGeom>
          <a:noFill/>
          <a:ln w="12699">
            <a:solidFill>
              <a:schemeClr val="tx1"/>
            </a:solidFill>
            <a:round/>
            <a:headEnd/>
            <a:tailEnd/>
          </a:ln>
          <a:effectLst/>
        </p:spPr>
        <p:txBody>
          <a:bodyPr wrap="none" anchor="ctr"/>
          <a:lstStyle/>
          <a:p>
            <a:endParaRPr lang="en-US"/>
          </a:p>
        </p:txBody>
      </p:sp>
      <p:sp>
        <p:nvSpPr>
          <p:cNvPr id="289803" name="Line 11"/>
          <p:cNvSpPr>
            <a:spLocks noChangeShapeType="1"/>
          </p:cNvSpPr>
          <p:nvPr/>
        </p:nvSpPr>
        <p:spPr bwMode="auto">
          <a:xfrm>
            <a:off x="6248400" y="685800"/>
            <a:ext cx="2590800" cy="0"/>
          </a:xfrm>
          <a:prstGeom prst="line">
            <a:avLst/>
          </a:prstGeom>
          <a:noFill/>
          <a:ln w="12699">
            <a:solidFill>
              <a:schemeClr val="tx1"/>
            </a:solidFill>
            <a:round/>
            <a:headEnd/>
            <a:tailEnd/>
          </a:ln>
          <a:effectLst/>
        </p:spPr>
        <p:txBody>
          <a:bodyPr wrap="none" anchor="ctr"/>
          <a:lstStyle/>
          <a:p>
            <a:endParaRPr lang="en-US"/>
          </a:p>
        </p:txBody>
      </p:sp>
      <p:sp>
        <p:nvSpPr>
          <p:cNvPr id="289804" name="Line 12"/>
          <p:cNvSpPr>
            <a:spLocks noChangeShapeType="1"/>
          </p:cNvSpPr>
          <p:nvPr/>
        </p:nvSpPr>
        <p:spPr bwMode="auto">
          <a:xfrm>
            <a:off x="8839200" y="685800"/>
            <a:ext cx="0" cy="596900"/>
          </a:xfrm>
          <a:prstGeom prst="line">
            <a:avLst/>
          </a:prstGeom>
          <a:noFill/>
          <a:ln w="12699">
            <a:solidFill>
              <a:schemeClr val="tx1"/>
            </a:solidFill>
            <a:round/>
            <a:headEnd/>
            <a:tailEnd/>
          </a:ln>
          <a:effectLst/>
        </p:spPr>
        <p:txBody>
          <a:bodyPr wrap="none" anchor="ctr"/>
          <a:lstStyle/>
          <a:p>
            <a:endParaRPr lang="en-US"/>
          </a:p>
        </p:txBody>
      </p:sp>
      <p:sp>
        <p:nvSpPr>
          <p:cNvPr id="289805" name="Line 13"/>
          <p:cNvSpPr>
            <a:spLocks noChangeShapeType="1"/>
          </p:cNvSpPr>
          <p:nvPr/>
        </p:nvSpPr>
        <p:spPr bwMode="auto">
          <a:xfrm flipV="1">
            <a:off x="381000" y="838200"/>
            <a:ext cx="0" cy="152400"/>
          </a:xfrm>
          <a:prstGeom prst="line">
            <a:avLst/>
          </a:prstGeom>
          <a:noFill/>
          <a:ln w="12699">
            <a:solidFill>
              <a:schemeClr val="tx1"/>
            </a:solidFill>
            <a:round/>
            <a:headEnd/>
            <a:tailEnd/>
          </a:ln>
          <a:effectLst/>
        </p:spPr>
        <p:txBody>
          <a:bodyPr wrap="none" anchor="ctr"/>
          <a:lstStyle/>
          <a:p>
            <a:endParaRPr lang="en-US"/>
          </a:p>
        </p:txBody>
      </p:sp>
      <p:sp>
        <p:nvSpPr>
          <p:cNvPr id="289806" name="Line 14"/>
          <p:cNvSpPr>
            <a:spLocks noChangeShapeType="1"/>
          </p:cNvSpPr>
          <p:nvPr/>
        </p:nvSpPr>
        <p:spPr bwMode="auto">
          <a:xfrm>
            <a:off x="8610600" y="914400"/>
            <a:ext cx="0" cy="506413"/>
          </a:xfrm>
          <a:prstGeom prst="line">
            <a:avLst/>
          </a:prstGeom>
          <a:noFill/>
          <a:ln w="12699">
            <a:solidFill>
              <a:schemeClr val="tx1"/>
            </a:solidFill>
            <a:round/>
            <a:headEnd/>
            <a:tailEnd/>
          </a:ln>
          <a:effectLst/>
        </p:spPr>
        <p:txBody>
          <a:bodyPr wrap="none" anchor="ctr"/>
          <a:lstStyle/>
          <a:p>
            <a:endParaRPr lang="en-US"/>
          </a:p>
        </p:txBody>
      </p:sp>
      <p:sp>
        <p:nvSpPr>
          <p:cNvPr id="289807" name="Line 15"/>
          <p:cNvSpPr>
            <a:spLocks noChangeShapeType="1"/>
          </p:cNvSpPr>
          <p:nvPr/>
        </p:nvSpPr>
        <p:spPr bwMode="auto">
          <a:xfrm>
            <a:off x="381000" y="838200"/>
            <a:ext cx="2362200" cy="0"/>
          </a:xfrm>
          <a:prstGeom prst="line">
            <a:avLst/>
          </a:prstGeom>
          <a:noFill/>
          <a:ln w="12699">
            <a:solidFill>
              <a:schemeClr val="tx1"/>
            </a:solidFill>
            <a:round/>
            <a:headEnd/>
            <a:tailEnd/>
          </a:ln>
          <a:effectLst/>
        </p:spPr>
        <p:txBody>
          <a:bodyPr wrap="none" anchor="ctr"/>
          <a:lstStyle/>
          <a:p>
            <a:endParaRPr lang="en-US"/>
          </a:p>
        </p:txBody>
      </p:sp>
      <p:sp>
        <p:nvSpPr>
          <p:cNvPr id="289808" name="Line 16"/>
          <p:cNvSpPr>
            <a:spLocks noChangeShapeType="1"/>
          </p:cNvSpPr>
          <p:nvPr/>
        </p:nvSpPr>
        <p:spPr bwMode="auto">
          <a:xfrm flipH="1">
            <a:off x="6248400" y="914400"/>
            <a:ext cx="2362200" cy="0"/>
          </a:xfrm>
          <a:prstGeom prst="line">
            <a:avLst/>
          </a:prstGeom>
          <a:noFill/>
          <a:ln w="12699">
            <a:solidFill>
              <a:schemeClr val="tx1"/>
            </a:solidFill>
            <a:round/>
            <a:headEnd/>
            <a:tailEnd/>
          </a:ln>
          <a:effectLst/>
        </p:spPr>
        <p:txBody>
          <a:bodyPr wrap="none" anchor="ctr"/>
          <a:lstStyle/>
          <a:p>
            <a:endParaRPr lang="en-US"/>
          </a:p>
        </p:txBody>
      </p:sp>
      <p:sp>
        <p:nvSpPr>
          <p:cNvPr id="289809" name="Text Box 17"/>
          <p:cNvSpPr txBox="1">
            <a:spLocks noChangeArrowheads="1"/>
          </p:cNvSpPr>
          <p:nvPr/>
        </p:nvSpPr>
        <p:spPr bwMode="auto">
          <a:xfrm>
            <a:off x="2971800" y="1295400"/>
            <a:ext cx="3124200" cy="701675"/>
          </a:xfrm>
          <a:prstGeom prst="rect">
            <a:avLst/>
          </a:prstGeom>
          <a:solidFill>
            <a:srgbClr val="CCFFCC"/>
          </a:solidFill>
          <a:ln w="9525">
            <a:noFill/>
            <a:miter lim="800000"/>
            <a:headEnd/>
            <a:tailEnd/>
          </a:ln>
          <a:effectLst/>
        </p:spPr>
        <p:txBody>
          <a:bodyPr>
            <a:spAutoFit/>
          </a:bodyPr>
          <a:lstStyle/>
          <a:p>
            <a:pPr algn="ctr">
              <a:spcBef>
                <a:spcPct val="50000"/>
              </a:spcBef>
            </a:pPr>
            <a:r>
              <a:rPr lang="en-US" sz="2000"/>
              <a:t>Determine Specific T&amp;D Needs</a:t>
            </a:r>
          </a:p>
        </p:txBody>
      </p:sp>
      <p:sp>
        <p:nvSpPr>
          <p:cNvPr id="289810" name="Text Box 18"/>
          <p:cNvSpPr txBox="1">
            <a:spLocks noChangeArrowheads="1"/>
          </p:cNvSpPr>
          <p:nvPr/>
        </p:nvSpPr>
        <p:spPr bwMode="auto">
          <a:xfrm>
            <a:off x="2971800" y="2286000"/>
            <a:ext cx="3124200" cy="701675"/>
          </a:xfrm>
          <a:prstGeom prst="rect">
            <a:avLst/>
          </a:prstGeom>
          <a:solidFill>
            <a:srgbClr val="CCFFCC"/>
          </a:solidFill>
          <a:ln w="9525">
            <a:noFill/>
            <a:miter lim="800000"/>
            <a:headEnd/>
            <a:tailEnd/>
          </a:ln>
          <a:effectLst/>
        </p:spPr>
        <p:txBody>
          <a:bodyPr>
            <a:spAutoFit/>
          </a:bodyPr>
          <a:lstStyle/>
          <a:p>
            <a:pPr algn="ctr">
              <a:spcBef>
                <a:spcPct val="50000"/>
              </a:spcBef>
            </a:pPr>
            <a:r>
              <a:rPr lang="en-US" sz="2000"/>
              <a:t>Establish Specific T&amp;D Objectives</a:t>
            </a:r>
          </a:p>
        </p:txBody>
      </p:sp>
      <p:sp>
        <p:nvSpPr>
          <p:cNvPr id="289811" name="Text Box 19"/>
          <p:cNvSpPr txBox="1">
            <a:spLocks noChangeArrowheads="1"/>
          </p:cNvSpPr>
          <p:nvPr/>
        </p:nvSpPr>
        <p:spPr bwMode="auto">
          <a:xfrm>
            <a:off x="2971800" y="3565525"/>
            <a:ext cx="3124200" cy="701675"/>
          </a:xfrm>
          <a:prstGeom prst="rect">
            <a:avLst/>
          </a:prstGeom>
          <a:solidFill>
            <a:srgbClr val="CCFFCC"/>
          </a:solidFill>
          <a:ln w="9525">
            <a:noFill/>
            <a:miter lim="800000"/>
            <a:headEnd/>
            <a:tailEnd/>
          </a:ln>
          <a:effectLst/>
        </p:spPr>
        <p:txBody>
          <a:bodyPr>
            <a:spAutoFit/>
          </a:bodyPr>
          <a:lstStyle/>
          <a:p>
            <a:pPr algn="ctr">
              <a:spcBef>
                <a:spcPct val="50000"/>
              </a:spcBef>
            </a:pPr>
            <a:r>
              <a:rPr lang="en-US" sz="2000"/>
              <a:t>Select T&amp;D Method (s) and Delivery System (s)</a:t>
            </a:r>
          </a:p>
        </p:txBody>
      </p:sp>
      <p:sp>
        <p:nvSpPr>
          <p:cNvPr id="289812" name="Text Box 20"/>
          <p:cNvSpPr txBox="1">
            <a:spLocks noChangeArrowheads="1"/>
          </p:cNvSpPr>
          <p:nvPr/>
        </p:nvSpPr>
        <p:spPr bwMode="auto">
          <a:xfrm>
            <a:off x="2971800" y="4556125"/>
            <a:ext cx="3124200" cy="396875"/>
          </a:xfrm>
          <a:prstGeom prst="rect">
            <a:avLst/>
          </a:prstGeom>
          <a:solidFill>
            <a:srgbClr val="CCFFCC"/>
          </a:solidFill>
          <a:ln w="9525">
            <a:noFill/>
            <a:miter lim="800000"/>
            <a:headEnd/>
            <a:tailEnd/>
          </a:ln>
          <a:effectLst/>
        </p:spPr>
        <p:txBody>
          <a:bodyPr>
            <a:spAutoFit/>
          </a:bodyPr>
          <a:lstStyle/>
          <a:p>
            <a:pPr algn="ctr">
              <a:spcBef>
                <a:spcPct val="50000"/>
              </a:spcBef>
            </a:pPr>
            <a:r>
              <a:rPr lang="en-US" sz="2000"/>
              <a:t>Implement T&amp;D Programs</a:t>
            </a:r>
          </a:p>
        </p:txBody>
      </p:sp>
      <p:sp>
        <p:nvSpPr>
          <p:cNvPr id="289813" name="Text Box 21"/>
          <p:cNvSpPr txBox="1">
            <a:spLocks noChangeArrowheads="1"/>
          </p:cNvSpPr>
          <p:nvPr/>
        </p:nvSpPr>
        <p:spPr bwMode="auto">
          <a:xfrm>
            <a:off x="2971800" y="5486400"/>
            <a:ext cx="3124200" cy="396875"/>
          </a:xfrm>
          <a:prstGeom prst="rect">
            <a:avLst/>
          </a:prstGeom>
          <a:solidFill>
            <a:srgbClr val="CCFFCC"/>
          </a:solidFill>
          <a:ln w="9525">
            <a:noFill/>
            <a:miter lim="800000"/>
            <a:headEnd/>
            <a:tailEnd/>
          </a:ln>
          <a:effectLst/>
        </p:spPr>
        <p:txBody>
          <a:bodyPr>
            <a:spAutoFit/>
          </a:bodyPr>
          <a:lstStyle/>
          <a:p>
            <a:pPr algn="ctr">
              <a:spcBef>
                <a:spcPct val="50000"/>
              </a:spcBef>
            </a:pPr>
            <a:r>
              <a:rPr lang="en-US" sz="2000"/>
              <a:t>Evaluate T&amp;D Programs</a:t>
            </a:r>
          </a:p>
        </p:txBody>
      </p:sp>
      <p:sp>
        <p:nvSpPr>
          <p:cNvPr id="289814" name="Line 22"/>
          <p:cNvSpPr>
            <a:spLocks noChangeShapeType="1"/>
          </p:cNvSpPr>
          <p:nvPr/>
        </p:nvSpPr>
        <p:spPr bwMode="auto">
          <a:xfrm>
            <a:off x="4419600" y="1905000"/>
            <a:ext cx="0" cy="381000"/>
          </a:xfrm>
          <a:prstGeom prst="line">
            <a:avLst/>
          </a:prstGeom>
          <a:noFill/>
          <a:ln w="9525">
            <a:solidFill>
              <a:schemeClr val="tx1"/>
            </a:solidFill>
            <a:round/>
            <a:headEnd/>
            <a:tailEnd type="triangle" w="med" len="med"/>
          </a:ln>
          <a:effectLst/>
        </p:spPr>
        <p:txBody>
          <a:bodyPr/>
          <a:lstStyle/>
          <a:p>
            <a:endParaRPr lang="en-US"/>
          </a:p>
        </p:txBody>
      </p:sp>
      <p:sp>
        <p:nvSpPr>
          <p:cNvPr id="289815" name="Line 23"/>
          <p:cNvSpPr>
            <a:spLocks noChangeShapeType="1"/>
          </p:cNvSpPr>
          <p:nvPr/>
        </p:nvSpPr>
        <p:spPr bwMode="auto">
          <a:xfrm>
            <a:off x="4419600" y="2971800"/>
            <a:ext cx="0" cy="609600"/>
          </a:xfrm>
          <a:prstGeom prst="line">
            <a:avLst/>
          </a:prstGeom>
          <a:noFill/>
          <a:ln w="9525">
            <a:solidFill>
              <a:schemeClr val="tx1"/>
            </a:solidFill>
            <a:round/>
            <a:headEnd/>
            <a:tailEnd type="triangle" w="med" len="med"/>
          </a:ln>
          <a:effectLst/>
        </p:spPr>
        <p:txBody>
          <a:bodyPr/>
          <a:lstStyle/>
          <a:p>
            <a:endParaRPr lang="en-US"/>
          </a:p>
        </p:txBody>
      </p:sp>
      <p:sp>
        <p:nvSpPr>
          <p:cNvPr id="289816" name="Line 24"/>
          <p:cNvSpPr>
            <a:spLocks noChangeShapeType="1"/>
          </p:cNvSpPr>
          <p:nvPr/>
        </p:nvSpPr>
        <p:spPr bwMode="auto">
          <a:xfrm>
            <a:off x="4419600" y="4191000"/>
            <a:ext cx="0" cy="381000"/>
          </a:xfrm>
          <a:prstGeom prst="line">
            <a:avLst/>
          </a:prstGeom>
          <a:noFill/>
          <a:ln w="9525">
            <a:solidFill>
              <a:schemeClr val="tx1"/>
            </a:solidFill>
            <a:round/>
            <a:headEnd/>
            <a:tailEnd type="triangle" w="med" len="med"/>
          </a:ln>
          <a:effectLst/>
        </p:spPr>
        <p:txBody>
          <a:bodyPr/>
          <a:lstStyle/>
          <a:p>
            <a:endParaRPr lang="en-US"/>
          </a:p>
        </p:txBody>
      </p:sp>
      <p:sp>
        <p:nvSpPr>
          <p:cNvPr id="289817" name="Line 25"/>
          <p:cNvSpPr>
            <a:spLocks noChangeShapeType="1"/>
          </p:cNvSpPr>
          <p:nvPr/>
        </p:nvSpPr>
        <p:spPr bwMode="auto">
          <a:xfrm>
            <a:off x="4419600" y="4953000"/>
            <a:ext cx="0" cy="533400"/>
          </a:xfrm>
          <a:prstGeom prst="line">
            <a:avLst/>
          </a:prstGeom>
          <a:noFill/>
          <a:ln w="9525">
            <a:solidFill>
              <a:schemeClr val="tx1"/>
            </a:solidFill>
            <a:round/>
            <a:headEnd/>
            <a:tailEnd type="triangle" w="med" len="med"/>
          </a:ln>
          <a:effectLst/>
        </p:spPr>
        <p:txBody>
          <a:bodyPr/>
          <a:lstStyle/>
          <a:p>
            <a:endParaRPr lang="en-US"/>
          </a:p>
        </p:txBody>
      </p:sp>
      <p:sp>
        <p:nvSpPr>
          <p:cNvPr id="289818" name="Line 26"/>
          <p:cNvSpPr>
            <a:spLocks noChangeShapeType="1"/>
          </p:cNvSpPr>
          <p:nvPr/>
        </p:nvSpPr>
        <p:spPr bwMode="auto">
          <a:xfrm>
            <a:off x="6096000" y="5638800"/>
            <a:ext cx="762000" cy="0"/>
          </a:xfrm>
          <a:prstGeom prst="line">
            <a:avLst/>
          </a:prstGeom>
          <a:noFill/>
          <a:ln w="9525">
            <a:solidFill>
              <a:schemeClr val="tx1"/>
            </a:solidFill>
            <a:round/>
            <a:headEnd/>
            <a:tailEnd/>
          </a:ln>
          <a:effectLst/>
        </p:spPr>
        <p:txBody>
          <a:bodyPr/>
          <a:lstStyle/>
          <a:p>
            <a:endParaRPr lang="en-US"/>
          </a:p>
        </p:txBody>
      </p:sp>
      <p:sp>
        <p:nvSpPr>
          <p:cNvPr id="289819" name="Line 27"/>
          <p:cNvSpPr>
            <a:spLocks noChangeShapeType="1"/>
          </p:cNvSpPr>
          <p:nvPr/>
        </p:nvSpPr>
        <p:spPr bwMode="auto">
          <a:xfrm flipV="1">
            <a:off x="6858000" y="1447800"/>
            <a:ext cx="0" cy="4191000"/>
          </a:xfrm>
          <a:prstGeom prst="line">
            <a:avLst/>
          </a:prstGeom>
          <a:noFill/>
          <a:ln w="9525">
            <a:solidFill>
              <a:schemeClr val="tx1"/>
            </a:solidFill>
            <a:round/>
            <a:headEnd/>
            <a:tailEnd/>
          </a:ln>
          <a:effectLst/>
        </p:spPr>
        <p:txBody>
          <a:bodyPr/>
          <a:lstStyle/>
          <a:p>
            <a:endParaRPr lang="en-US"/>
          </a:p>
        </p:txBody>
      </p:sp>
      <p:sp>
        <p:nvSpPr>
          <p:cNvPr id="289820" name="Line 28"/>
          <p:cNvSpPr>
            <a:spLocks noChangeShapeType="1"/>
          </p:cNvSpPr>
          <p:nvPr/>
        </p:nvSpPr>
        <p:spPr bwMode="auto">
          <a:xfrm flipH="1">
            <a:off x="6096000" y="1447800"/>
            <a:ext cx="7620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 2008 by Prentice Hall</a:t>
            </a:r>
          </a:p>
        </p:txBody>
      </p:sp>
      <p:sp>
        <p:nvSpPr>
          <p:cNvPr id="7" name="Slide Number Placeholder 6"/>
          <p:cNvSpPr>
            <a:spLocks noGrp="1"/>
          </p:cNvSpPr>
          <p:nvPr>
            <p:ph type="sldNum" sz="quarter" idx="12"/>
          </p:nvPr>
        </p:nvSpPr>
        <p:spPr/>
        <p:txBody>
          <a:bodyPr/>
          <a:lstStyle/>
          <a:p>
            <a:r>
              <a:rPr lang="en-US"/>
              <a:t>7-</a:t>
            </a:r>
            <a:fld id="{9C0864CE-E003-49FB-AF90-3F68D5C71BA7}" type="slidenum">
              <a:rPr lang="en-US"/>
              <a:pPr/>
              <a:t>12</a:t>
            </a:fld>
            <a:endParaRPr lang="en-US"/>
          </a:p>
        </p:txBody>
      </p:sp>
      <p:sp>
        <p:nvSpPr>
          <p:cNvPr id="291842" name="Rectangle 2"/>
          <p:cNvSpPr>
            <a:spLocks noGrp="1" noChangeArrowheads="1"/>
          </p:cNvSpPr>
          <p:nvPr>
            <p:ph type="title"/>
          </p:nvPr>
        </p:nvSpPr>
        <p:spPr>
          <a:xfrm>
            <a:off x="609600" y="457200"/>
            <a:ext cx="7772400" cy="1676400"/>
          </a:xfrm>
        </p:spPr>
        <p:txBody>
          <a:bodyPr/>
          <a:lstStyle/>
          <a:p>
            <a:r>
              <a:rPr lang="en-US" sz="4000"/>
              <a:t>Determining Specific Training and Development Needs</a:t>
            </a:r>
          </a:p>
        </p:txBody>
      </p:sp>
      <p:graphicFrame>
        <p:nvGraphicFramePr>
          <p:cNvPr id="291843" name="Object 3"/>
          <p:cNvGraphicFramePr>
            <a:graphicFrameLocks noChangeAspect="1"/>
          </p:cNvGraphicFramePr>
          <p:nvPr>
            <p:ph type="clipArt" sz="half" idx="1"/>
          </p:nvPr>
        </p:nvGraphicFramePr>
        <p:xfrm>
          <a:off x="609600" y="2376488"/>
          <a:ext cx="2905125" cy="3186112"/>
        </p:xfrm>
        <a:graphic>
          <a:graphicData uri="http://schemas.openxmlformats.org/presentationml/2006/ole">
            <p:oleObj spid="_x0000_s291843" name="Clip" r:id="rId4" imgW="5461920" imgH="4152600" progId="">
              <p:embed/>
            </p:oleObj>
          </a:graphicData>
        </a:graphic>
      </p:graphicFrame>
      <p:sp>
        <p:nvSpPr>
          <p:cNvPr id="291844" name="Rectangle 4"/>
          <p:cNvSpPr>
            <a:spLocks noGrp="1" noChangeArrowheads="1"/>
          </p:cNvSpPr>
          <p:nvPr>
            <p:ph type="body" sz="half" idx="2"/>
          </p:nvPr>
        </p:nvSpPr>
        <p:spPr>
          <a:xfrm>
            <a:off x="3657600" y="2438400"/>
            <a:ext cx="4953000" cy="3460750"/>
          </a:xfrm>
        </p:spPr>
        <p:txBody>
          <a:bodyPr/>
          <a:lstStyle/>
          <a:p>
            <a:pPr>
              <a:buFontTx/>
              <a:buNone/>
            </a:pPr>
            <a:r>
              <a:rPr lang="en-US" sz="3600">
                <a:solidFill>
                  <a:srgbClr val="FFFF99"/>
                </a:solidFill>
              </a:rPr>
              <a:t>   </a:t>
            </a:r>
            <a:r>
              <a:rPr lang="en-US" sz="2800"/>
              <a:t>A systematic approach to addressing bona fide needs must be undertaken </a:t>
            </a:r>
          </a:p>
          <a:p>
            <a:pPr>
              <a:buFontTx/>
              <a:buNone/>
            </a:pPr>
            <a:r>
              <a:rPr lang="en-US" sz="2800" i="1">
                <a:solidFill>
                  <a:srgbClr val="0000FF"/>
                </a:solidFill>
              </a:rPr>
              <a:t>Organizational analysis</a:t>
            </a:r>
            <a:r>
              <a:rPr lang="en-US" sz="2800">
                <a:solidFill>
                  <a:srgbClr val="0000FF"/>
                </a:solidFill>
              </a:rPr>
              <a:t> </a:t>
            </a:r>
          </a:p>
          <a:p>
            <a:pPr>
              <a:buFontTx/>
              <a:buNone/>
            </a:pPr>
            <a:r>
              <a:rPr lang="en-US" sz="2800" i="1">
                <a:solidFill>
                  <a:srgbClr val="0000FF"/>
                </a:solidFill>
              </a:rPr>
              <a:t>Task analysis</a:t>
            </a:r>
            <a:r>
              <a:rPr lang="en-US" sz="2800">
                <a:solidFill>
                  <a:srgbClr val="0000FF"/>
                </a:solidFill>
              </a:rPr>
              <a:t> </a:t>
            </a:r>
          </a:p>
          <a:p>
            <a:pPr>
              <a:buFontTx/>
              <a:buNone/>
            </a:pPr>
            <a:r>
              <a:rPr lang="en-US" sz="2800" i="1">
                <a:solidFill>
                  <a:srgbClr val="0000FF"/>
                </a:solidFill>
              </a:rPr>
              <a:t>Person analysis</a:t>
            </a:r>
            <a:r>
              <a:rPr lang="en-US" sz="2800">
                <a:solidFill>
                  <a:srgbClr val="0000FF"/>
                </a:solidFill>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 2008 by Prentice Hall</a:t>
            </a:r>
          </a:p>
        </p:txBody>
      </p:sp>
      <p:sp>
        <p:nvSpPr>
          <p:cNvPr id="6" name="Slide Number Placeholder 5"/>
          <p:cNvSpPr>
            <a:spLocks noGrp="1"/>
          </p:cNvSpPr>
          <p:nvPr>
            <p:ph type="sldNum" sz="quarter" idx="12"/>
          </p:nvPr>
        </p:nvSpPr>
        <p:spPr/>
        <p:txBody>
          <a:bodyPr/>
          <a:lstStyle/>
          <a:p>
            <a:r>
              <a:rPr lang="en-US"/>
              <a:t>7-</a:t>
            </a:r>
            <a:fld id="{DEEF4444-ED2C-4C81-B4A1-870CF1998F16}" type="slidenum">
              <a:rPr lang="en-US"/>
              <a:pPr/>
              <a:t>13</a:t>
            </a:fld>
            <a:endParaRPr lang="en-US"/>
          </a:p>
        </p:txBody>
      </p:sp>
      <p:sp>
        <p:nvSpPr>
          <p:cNvPr id="415746" name="Rectangle 2"/>
          <p:cNvSpPr>
            <a:spLocks noGrp="1" noChangeArrowheads="1"/>
          </p:cNvSpPr>
          <p:nvPr>
            <p:ph type="title"/>
          </p:nvPr>
        </p:nvSpPr>
        <p:spPr/>
        <p:txBody>
          <a:bodyPr/>
          <a:lstStyle/>
          <a:p>
            <a:r>
              <a:rPr lang="en-US" sz="4000"/>
              <a:t>Establishing Specific Training and Development Objectives</a:t>
            </a:r>
          </a:p>
        </p:txBody>
      </p:sp>
      <p:sp>
        <p:nvSpPr>
          <p:cNvPr id="415747" name="Rectangle 3"/>
          <p:cNvSpPr>
            <a:spLocks noGrp="1" noChangeArrowheads="1"/>
          </p:cNvSpPr>
          <p:nvPr>
            <p:ph type="body" idx="1"/>
          </p:nvPr>
        </p:nvSpPr>
        <p:spPr/>
        <p:txBody>
          <a:bodyPr/>
          <a:lstStyle/>
          <a:p>
            <a:r>
              <a:rPr lang="en-US" sz="4000"/>
              <a:t>Desired end results</a:t>
            </a:r>
          </a:p>
          <a:p>
            <a:r>
              <a:rPr lang="en-US" sz="4000"/>
              <a:t>Clear and concise objectives must be formulated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 2008 by Prentice Hall</a:t>
            </a:r>
          </a:p>
        </p:txBody>
      </p:sp>
      <p:sp>
        <p:nvSpPr>
          <p:cNvPr id="6" name="Slide Number Placeholder 5"/>
          <p:cNvSpPr>
            <a:spLocks noGrp="1"/>
          </p:cNvSpPr>
          <p:nvPr>
            <p:ph type="sldNum" sz="quarter" idx="12"/>
          </p:nvPr>
        </p:nvSpPr>
        <p:spPr/>
        <p:txBody>
          <a:bodyPr/>
          <a:lstStyle/>
          <a:p>
            <a:r>
              <a:rPr lang="en-US"/>
              <a:t>7-</a:t>
            </a:r>
            <a:fld id="{664BF5A7-D1F5-408F-8743-4A415834AE08}" type="slidenum">
              <a:rPr lang="en-US"/>
              <a:pPr/>
              <a:t>14</a:t>
            </a:fld>
            <a:endParaRPr lang="en-US"/>
          </a:p>
        </p:txBody>
      </p:sp>
      <p:sp>
        <p:nvSpPr>
          <p:cNvPr id="453634" name="Rectangle 2"/>
          <p:cNvSpPr>
            <a:spLocks noGrp="1" noChangeArrowheads="1"/>
          </p:cNvSpPr>
          <p:nvPr>
            <p:ph type="title"/>
          </p:nvPr>
        </p:nvSpPr>
        <p:spPr/>
        <p:txBody>
          <a:bodyPr/>
          <a:lstStyle/>
          <a:p>
            <a:r>
              <a:rPr lang="en-US" sz="4000"/>
              <a:t>Blended Training </a:t>
            </a:r>
          </a:p>
        </p:txBody>
      </p:sp>
      <p:sp>
        <p:nvSpPr>
          <p:cNvPr id="453635" name="Rectangle 3"/>
          <p:cNvSpPr>
            <a:spLocks noGrp="1" noChangeArrowheads="1"/>
          </p:cNvSpPr>
          <p:nvPr>
            <p:ph type="body" idx="1"/>
          </p:nvPr>
        </p:nvSpPr>
        <p:spPr/>
        <p:txBody>
          <a:bodyPr/>
          <a:lstStyle/>
          <a:p>
            <a:r>
              <a:rPr lang="en-US"/>
              <a:t>Firms utilize a number of methods for imparting knowledge and skills to  workforce </a:t>
            </a:r>
          </a:p>
          <a:p>
            <a:r>
              <a:rPr lang="en-US"/>
              <a:t>Usually more than one method, called </a:t>
            </a:r>
            <a:r>
              <a:rPr lang="en-US" i="1">
                <a:solidFill>
                  <a:srgbClr val="0000FF"/>
                </a:solidFill>
              </a:rPr>
              <a:t>blended training</a:t>
            </a:r>
            <a:r>
              <a:rPr lang="en-US"/>
              <a:t>, is used to deliver the training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 2008 by Prentice Hall</a:t>
            </a:r>
          </a:p>
        </p:txBody>
      </p:sp>
      <p:sp>
        <p:nvSpPr>
          <p:cNvPr id="7" name="Slide Number Placeholder 6"/>
          <p:cNvSpPr>
            <a:spLocks noGrp="1"/>
          </p:cNvSpPr>
          <p:nvPr>
            <p:ph type="sldNum" sz="quarter" idx="12"/>
          </p:nvPr>
        </p:nvSpPr>
        <p:spPr/>
        <p:txBody>
          <a:bodyPr/>
          <a:lstStyle/>
          <a:p>
            <a:r>
              <a:rPr lang="en-US"/>
              <a:t>7-</a:t>
            </a:r>
            <a:fld id="{F656F72B-6B19-42E4-AB69-DA110815DCE3}" type="slidenum">
              <a:rPr lang="en-US"/>
              <a:pPr/>
              <a:t>15</a:t>
            </a:fld>
            <a:endParaRPr lang="en-US"/>
          </a:p>
        </p:txBody>
      </p:sp>
      <p:sp>
        <p:nvSpPr>
          <p:cNvPr id="295938" name="Rectangle 2"/>
          <p:cNvSpPr>
            <a:spLocks noGrp="1" noChangeArrowheads="1"/>
          </p:cNvSpPr>
          <p:nvPr>
            <p:ph type="title"/>
          </p:nvPr>
        </p:nvSpPr>
        <p:spPr>
          <a:xfrm>
            <a:off x="457200" y="274638"/>
            <a:ext cx="8229600" cy="792162"/>
          </a:xfrm>
        </p:spPr>
        <p:txBody>
          <a:bodyPr/>
          <a:lstStyle/>
          <a:p>
            <a:r>
              <a:rPr lang="en-US" sz="4000"/>
              <a:t>T&amp;D Methods</a:t>
            </a:r>
            <a:endParaRPr lang="en-US"/>
          </a:p>
        </p:txBody>
      </p:sp>
      <p:sp>
        <p:nvSpPr>
          <p:cNvPr id="295939" name="Rectangle 3"/>
          <p:cNvSpPr>
            <a:spLocks noGrp="1" noChangeArrowheads="1"/>
          </p:cNvSpPr>
          <p:nvPr>
            <p:ph type="body" sz="half" idx="1"/>
          </p:nvPr>
        </p:nvSpPr>
        <p:spPr>
          <a:xfrm>
            <a:off x="457200" y="1143000"/>
            <a:ext cx="3962400" cy="5029200"/>
          </a:xfrm>
        </p:spPr>
        <p:txBody>
          <a:bodyPr/>
          <a:lstStyle/>
          <a:p>
            <a:r>
              <a:rPr lang="en-US"/>
              <a:t>Instructor-Led</a:t>
            </a:r>
          </a:p>
          <a:p>
            <a:r>
              <a:rPr lang="en-US"/>
              <a:t>Case Study </a:t>
            </a:r>
          </a:p>
          <a:p>
            <a:r>
              <a:rPr lang="en-US"/>
              <a:t>Behavior Modeling </a:t>
            </a:r>
          </a:p>
          <a:p>
            <a:r>
              <a:rPr lang="en-US"/>
              <a:t>Role Playing </a:t>
            </a:r>
          </a:p>
          <a:p>
            <a:r>
              <a:rPr lang="en-US"/>
              <a:t>Business Games </a:t>
            </a:r>
          </a:p>
          <a:p>
            <a:pPr>
              <a:buClr>
                <a:schemeClr val="tx2"/>
              </a:buClr>
            </a:pPr>
            <a:endParaRPr lang="en-US"/>
          </a:p>
        </p:txBody>
      </p:sp>
      <p:sp>
        <p:nvSpPr>
          <p:cNvPr id="295940" name="Rectangle 4"/>
          <p:cNvSpPr>
            <a:spLocks noGrp="1" noChangeArrowheads="1"/>
          </p:cNvSpPr>
          <p:nvPr>
            <p:ph type="body" sz="half" idx="2"/>
          </p:nvPr>
        </p:nvSpPr>
        <p:spPr>
          <a:xfrm>
            <a:off x="4419600" y="1143000"/>
            <a:ext cx="4724400" cy="5029200"/>
          </a:xfrm>
        </p:spPr>
        <p:txBody>
          <a:bodyPr/>
          <a:lstStyle/>
          <a:p>
            <a:r>
              <a:rPr lang="en-US"/>
              <a:t>In-Basket Training </a:t>
            </a:r>
          </a:p>
          <a:p>
            <a:r>
              <a:rPr lang="en-US"/>
              <a:t>On-the-Job Training </a:t>
            </a:r>
          </a:p>
          <a:p>
            <a:r>
              <a:rPr lang="en-US"/>
              <a:t>Job Rotation </a:t>
            </a:r>
          </a:p>
          <a:p>
            <a:r>
              <a:rPr lang="en-US"/>
              <a:t>Internships </a:t>
            </a:r>
          </a:p>
          <a:p>
            <a:r>
              <a:rPr lang="en-US"/>
              <a:t>Apprenticeship Training </a:t>
            </a:r>
          </a:p>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 2008 by Prentice Hall</a:t>
            </a:r>
          </a:p>
        </p:txBody>
      </p:sp>
      <p:sp>
        <p:nvSpPr>
          <p:cNvPr id="6" name="Slide Number Placeholder 5"/>
          <p:cNvSpPr>
            <a:spLocks noGrp="1"/>
          </p:cNvSpPr>
          <p:nvPr>
            <p:ph type="sldNum" sz="quarter" idx="12"/>
          </p:nvPr>
        </p:nvSpPr>
        <p:spPr/>
        <p:txBody>
          <a:bodyPr/>
          <a:lstStyle/>
          <a:p>
            <a:r>
              <a:rPr lang="en-US"/>
              <a:t>7-</a:t>
            </a:r>
            <a:fld id="{AD620653-7891-489A-B7CC-B542CA7EDC3E}" type="slidenum">
              <a:rPr lang="en-US"/>
              <a:pPr/>
              <a:t>2</a:t>
            </a:fld>
            <a:endParaRPr lang="en-US"/>
          </a:p>
        </p:txBody>
      </p:sp>
      <p:sp>
        <p:nvSpPr>
          <p:cNvPr id="405506" name="Rectangle 2"/>
          <p:cNvSpPr>
            <a:spLocks noGrp="1" noChangeArrowheads="1"/>
          </p:cNvSpPr>
          <p:nvPr>
            <p:ph type="title"/>
          </p:nvPr>
        </p:nvSpPr>
        <p:spPr/>
        <p:txBody>
          <a:bodyPr/>
          <a:lstStyle/>
          <a:p>
            <a:r>
              <a:rPr lang="en-US" sz="4000"/>
              <a:t>HRM in Action: Job Security versus Career Security</a:t>
            </a:r>
          </a:p>
        </p:txBody>
      </p:sp>
      <p:sp>
        <p:nvSpPr>
          <p:cNvPr id="405507" name="Rectangle 3"/>
          <p:cNvSpPr>
            <a:spLocks noGrp="1" noChangeArrowheads="1"/>
          </p:cNvSpPr>
          <p:nvPr>
            <p:ph type="body" idx="1"/>
          </p:nvPr>
        </p:nvSpPr>
        <p:spPr/>
        <p:txBody>
          <a:bodyPr/>
          <a:lstStyle/>
          <a:p>
            <a:pPr>
              <a:lnSpc>
                <a:spcPct val="90000"/>
              </a:lnSpc>
            </a:pPr>
            <a:r>
              <a:rPr lang="en-US" sz="2800">
                <a:solidFill>
                  <a:srgbClr val="0000FF"/>
                </a:solidFill>
              </a:rPr>
              <a:t>Job security</a:t>
            </a:r>
            <a:r>
              <a:rPr lang="en-US" sz="2800" b="1"/>
              <a:t> </a:t>
            </a:r>
            <a:r>
              <a:rPr lang="en-US" sz="2800"/>
              <a:t>-</a:t>
            </a:r>
            <a:r>
              <a:rPr lang="en-US" sz="2800" b="1"/>
              <a:t> </a:t>
            </a:r>
            <a:r>
              <a:rPr lang="en-US" sz="2800"/>
              <a:t>Implies security in one job, often with one company </a:t>
            </a:r>
          </a:p>
          <a:p>
            <a:pPr>
              <a:lnSpc>
                <a:spcPct val="90000"/>
              </a:lnSpc>
            </a:pPr>
            <a:r>
              <a:rPr lang="en-US" sz="2800">
                <a:solidFill>
                  <a:srgbClr val="0000FF"/>
                </a:solidFill>
              </a:rPr>
              <a:t>Career security</a:t>
            </a:r>
            <a:r>
              <a:rPr lang="en-US" sz="2800" b="1"/>
              <a:t> </a:t>
            </a:r>
            <a:r>
              <a:rPr lang="en-US" sz="2800"/>
              <a:t>-</a:t>
            </a:r>
            <a:r>
              <a:rPr lang="en-US" sz="2800" b="1"/>
              <a:t> </a:t>
            </a:r>
            <a:r>
              <a:rPr lang="en-US" sz="2800"/>
              <a:t>Requires developing marketable skills and expertise that help ensure employment within a range of careers </a:t>
            </a:r>
          </a:p>
          <a:p>
            <a:pPr>
              <a:lnSpc>
                <a:spcPct val="90000"/>
              </a:lnSpc>
            </a:pPr>
            <a:r>
              <a:rPr lang="en-US" sz="2800">
                <a:solidFill>
                  <a:srgbClr val="0000FF"/>
                </a:solidFill>
              </a:rPr>
              <a:t>Employability doctrine</a:t>
            </a:r>
            <a:r>
              <a:rPr lang="en-US" sz="2800" b="1"/>
              <a:t> </a:t>
            </a:r>
            <a:r>
              <a:rPr lang="en-US" sz="2800"/>
              <a:t>- Employees owe the company their commitment while employed and the company owes its workers the opportunity to learn new skills, but that is as far as the commitment goes </a:t>
            </a:r>
          </a:p>
          <a:p>
            <a:pPr>
              <a:lnSpc>
                <a:spcPct val="90000"/>
              </a:lnSpc>
            </a:pPr>
            <a:endParaRPr lang="en-US" sz="2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 2008 by Prentice Hall</a:t>
            </a:r>
          </a:p>
        </p:txBody>
      </p:sp>
      <p:sp>
        <p:nvSpPr>
          <p:cNvPr id="6" name="Slide Number Placeholder 5"/>
          <p:cNvSpPr>
            <a:spLocks noGrp="1"/>
          </p:cNvSpPr>
          <p:nvPr>
            <p:ph type="sldNum" sz="quarter" idx="12"/>
          </p:nvPr>
        </p:nvSpPr>
        <p:spPr/>
        <p:txBody>
          <a:bodyPr/>
          <a:lstStyle/>
          <a:p>
            <a:r>
              <a:rPr lang="en-US"/>
              <a:t>7-</a:t>
            </a:r>
            <a:fld id="{F5C6A0E7-364F-433E-895A-69A2230A93C4}" type="slidenum">
              <a:rPr lang="en-US"/>
              <a:pPr/>
              <a:t>3</a:t>
            </a:fld>
            <a:endParaRPr lang="en-US"/>
          </a:p>
        </p:txBody>
      </p:sp>
      <p:sp>
        <p:nvSpPr>
          <p:cNvPr id="274434" name="Rectangle 2"/>
          <p:cNvSpPr>
            <a:spLocks noGrp="1" noChangeArrowheads="1"/>
          </p:cNvSpPr>
          <p:nvPr>
            <p:ph type="title"/>
          </p:nvPr>
        </p:nvSpPr>
        <p:spPr/>
        <p:txBody>
          <a:bodyPr/>
          <a:lstStyle/>
          <a:p>
            <a:r>
              <a:rPr lang="en-US" sz="4000"/>
              <a:t>Jobs Identified for Extinction </a:t>
            </a:r>
          </a:p>
        </p:txBody>
      </p:sp>
      <p:sp>
        <p:nvSpPr>
          <p:cNvPr id="274435" name="Rectangle 3"/>
          <p:cNvSpPr>
            <a:spLocks noGrp="1" noChangeArrowheads="1"/>
          </p:cNvSpPr>
          <p:nvPr>
            <p:ph type="body" idx="1"/>
          </p:nvPr>
        </p:nvSpPr>
        <p:spPr/>
        <p:txBody>
          <a:bodyPr/>
          <a:lstStyle/>
          <a:p>
            <a:r>
              <a:rPr lang="en-US"/>
              <a:t>Stockbrokers, auto dealers, mail carriers,  insurance and real estate agents, telephone repair people (wireless technology will take over), computer data entry personnel (voice recognition technology and scanning devices will eliminate the manual effort), and library researchers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 2008 by Prentice Hall</a:t>
            </a:r>
          </a:p>
        </p:txBody>
      </p:sp>
      <p:sp>
        <p:nvSpPr>
          <p:cNvPr id="6" name="Slide Number Placeholder 5"/>
          <p:cNvSpPr>
            <a:spLocks noGrp="1"/>
          </p:cNvSpPr>
          <p:nvPr>
            <p:ph type="sldNum" sz="quarter" idx="12"/>
          </p:nvPr>
        </p:nvSpPr>
        <p:spPr/>
        <p:txBody>
          <a:bodyPr/>
          <a:lstStyle/>
          <a:p>
            <a:r>
              <a:rPr lang="en-US"/>
              <a:t>7-</a:t>
            </a:r>
            <a:fld id="{33AEB1D4-5938-41E8-88F3-F769F83A078A}" type="slidenum">
              <a:rPr lang="en-US"/>
              <a:pPr/>
              <a:t>4</a:t>
            </a:fld>
            <a:endParaRPr lang="en-US"/>
          </a:p>
        </p:txBody>
      </p:sp>
      <p:sp>
        <p:nvSpPr>
          <p:cNvPr id="410626" name="Rectangle 2"/>
          <p:cNvSpPr>
            <a:spLocks noGrp="1" noChangeArrowheads="1"/>
          </p:cNvSpPr>
          <p:nvPr>
            <p:ph type="title"/>
          </p:nvPr>
        </p:nvSpPr>
        <p:spPr/>
        <p:txBody>
          <a:bodyPr/>
          <a:lstStyle/>
          <a:p>
            <a:r>
              <a:rPr lang="en-US" sz="4000"/>
              <a:t>Training and Development (T&amp;D)</a:t>
            </a:r>
          </a:p>
        </p:txBody>
      </p:sp>
      <p:sp>
        <p:nvSpPr>
          <p:cNvPr id="410627" name="Rectangle 3"/>
          <p:cNvSpPr>
            <a:spLocks noGrp="1" noChangeArrowheads="1"/>
          </p:cNvSpPr>
          <p:nvPr>
            <p:ph type="body" idx="1"/>
          </p:nvPr>
        </p:nvSpPr>
        <p:spPr/>
        <p:txBody>
          <a:bodyPr/>
          <a:lstStyle/>
          <a:p>
            <a:r>
              <a:rPr lang="en-US">
                <a:solidFill>
                  <a:srgbClr val="0000FF"/>
                </a:solidFill>
              </a:rPr>
              <a:t>Training and development (T&amp;D)</a:t>
            </a:r>
            <a:r>
              <a:rPr lang="en-US"/>
              <a:t> - Heart of a continuous effort designed to improve employee competency and organizational performance </a:t>
            </a:r>
          </a:p>
          <a:p>
            <a:r>
              <a:rPr lang="en-US">
                <a:solidFill>
                  <a:srgbClr val="0000FF"/>
                </a:solidFill>
              </a:rPr>
              <a:t>Training</a:t>
            </a:r>
            <a:r>
              <a:rPr lang="en-US"/>
              <a:t> - Provides learners with the knowledge and skills needed for their present jobs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 2008 by Prentice Hall</a:t>
            </a:r>
          </a:p>
        </p:txBody>
      </p:sp>
      <p:sp>
        <p:nvSpPr>
          <p:cNvPr id="6" name="Slide Number Placeholder 5"/>
          <p:cNvSpPr>
            <a:spLocks noGrp="1"/>
          </p:cNvSpPr>
          <p:nvPr>
            <p:ph type="sldNum" sz="quarter" idx="12"/>
          </p:nvPr>
        </p:nvSpPr>
        <p:spPr/>
        <p:txBody>
          <a:bodyPr/>
          <a:lstStyle/>
          <a:p>
            <a:r>
              <a:rPr lang="en-US"/>
              <a:t>7-</a:t>
            </a:r>
            <a:fld id="{B180BECC-7147-412A-A3F8-E91A94BFBADA}" type="slidenum">
              <a:rPr lang="en-US"/>
              <a:pPr/>
              <a:t>5</a:t>
            </a:fld>
            <a:endParaRPr lang="en-US"/>
          </a:p>
        </p:txBody>
      </p:sp>
      <p:sp>
        <p:nvSpPr>
          <p:cNvPr id="277506" name="Rectangle 2"/>
          <p:cNvSpPr>
            <a:spLocks noGrp="1" noChangeArrowheads="1"/>
          </p:cNvSpPr>
          <p:nvPr>
            <p:ph type="title"/>
          </p:nvPr>
        </p:nvSpPr>
        <p:spPr/>
        <p:txBody>
          <a:bodyPr/>
          <a:lstStyle/>
          <a:p>
            <a:r>
              <a:rPr lang="en-US" sz="4000"/>
              <a:t>Training and Development (T&amp;D) (Cont.)</a:t>
            </a:r>
          </a:p>
        </p:txBody>
      </p:sp>
      <p:sp>
        <p:nvSpPr>
          <p:cNvPr id="277507" name="Rectangle 3"/>
          <p:cNvSpPr>
            <a:spLocks noGrp="1" noChangeArrowheads="1"/>
          </p:cNvSpPr>
          <p:nvPr>
            <p:ph type="body" idx="1"/>
          </p:nvPr>
        </p:nvSpPr>
        <p:spPr>
          <a:xfrm>
            <a:off x="457200" y="2209800"/>
            <a:ext cx="8229600" cy="3916363"/>
          </a:xfrm>
        </p:spPr>
        <p:txBody>
          <a:bodyPr/>
          <a:lstStyle/>
          <a:p>
            <a:r>
              <a:rPr lang="en-US" sz="3600">
                <a:solidFill>
                  <a:srgbClr val="0000FF"/>
                </a:solidFill>
              </a:rPr>
              <a:t>Development</a:t>
            </a:r>
            <a:r>
              <a:rPr lang="en-US" sz="3600"/>
              <a:t> - </a:t>
            </a:r>
            <a:r>
              <a:rPr lang="en-US"/>
              <a:t>Learning that goes beyond today’s job and has a more long-term focus </a:t>
            </a:r>
            <a:endParaRPr lang="en-US" sz="3600"/>
          </a:p>
          <a:p>
            <a:r>
              <a:rPr lang="en-US" sz="3600"/>
              <a:t>Prepares employees to keep pace with organization as it changes and grows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 2008 by Prentice Hall</a:t>
            </a:r>
          </a:p>
        </p:txBody>
      </p:sp>
      <p:sp>
        <p:nvSpPr>
          <p:cNvPr id="6" name="Slide Number Placeholder 5"/>
          <p:cNvSpPr>
            <a:spLocks noGrp="1"/>
          </p:cNvSpPr>
          <p:nvPr>
            <p:ph type="sldNum" sz="quarter" idx="12"/>
          </p:nvPr>
        </p:nvSpPr>
        <p:spPr/>
        <p:txBody>
          <a:bodyPr/>
          <a:lstStyle/>
          <a:p>
            <a:r>
              <a:rPr lang="en-US"/>
              <a:t>7-</a:t>
            </a:r>
            <a:fld id="{D6F17A5F-28B8-4FD3-8DC1-F66C571BC758}" type="slidenum">
              <a:rPr lang="en-US"/>
              <a:pPr/>
              <a:t>6</a:t>
            </a:fld>
            <a:endParaRPr lang="en-US"/>
          </a:p>
        </p:txBody>
      </p:sp>
      <p:sp>
        <p:nvSpPr>
          <p:cNvPr id="279554" name="Rectangle 2"/>
          <p:cNvSpPr>
            <a:spLocks noGrp="1" noChangeArrowheads="1"/>
          </p:cNvSpPr>
          <p:nvPr>
            <p:ph type="title"/>
          </p:nvPr>
        </p:nvSpPr>
        <p:spPr/>
        <p:txBody>
          <a:bodyPr/>
          <a:lstStyle/>
          <a:p>
            <a:r>
              <a:rPr lang="en-US" sz="4000"/>
              <a:t>T&amp;D Costs</a:t>
            </a:r>
          </a:p>
        </p:txBody>
      </p:sp>
      <p:sp>
        <p:nvSpPr>
          <p:cNvPr id="279555" name="Rectangle 3"/>
          <p:cNvSpPr>
            <a:spLocks noGrp="1" noChangeArrowheads="1"/>
          </p:cNvSpPr>
          <p:nvPr>
            <p:ph type="body" idx="1"/>
          </p:nvPr>
        </p:nvSpPr>
        <p:spPr/>
        <p:txBody>
          <a:bodyPr/>
          <a:lstStyle/>
          <a:p>
            <a:r>
              <a:rPr lang="en-US"/>
              <a:t>Over $50 billion every year on formal T&amp;D programs </a:t>
            </a:r>
          </a:p>
          <a:p>
            <a:r>
              <a:rPr lang="en-US"/>
              <a:t>Average annual expenditure per employee for training rose to $955, but averaged $1,368 per employee in large organizations </a:t>
            </a:r>
          </a:p>
          <a:p>
            <a:r>
              <a:rPr lang="en-US"/>
              <a:t>Purpose of T&amp;D - Improved performance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 2008 by Prentice Hall</a:t>
            </a:r>
          </a:p>
        </p:txBody>
      </p:sp>
      <p:sp>
        <p:nvSpPr>
          <p:cNvPr id="6" name="Slide Number Placeholder 6"/>
          <p:cNvSpPr>
            <a:spLocks noGrp="1"/>
          </p:cNvSpPr>
          <p:nvPr>
            <p:ph type="sldNum" sz="quarter" idx="12"/>
          </p:nvPr>
        </p:nvSpPr>
        <p:spPr/>
        <p:txBody>
          <a:bodyPr/>
          <a:lstStyle/>
          <a:p>
            <a:r>
              <a:rPr lang="en-US"/>
              <a:t>7-</a:t>
            </a:r>
            <a:fld id="{7D43EF72-AF8A-4634-9DDB-DDA29A5DFF54}" type="slidenum">
              <a:rPr lang="en-US"/>
              <a:pPr/>
              <a:t>7</a:t>
            </a:fld>
            <a:endParaRPr lang="en-US"/>
          </a:p>
        </p:txBody>
      </p:sp>
      <p:sp>
        <p:nvSpPr>
          <p:cNvPr id="281602" name="Rectangle 2"/>
          <p:cNvSpPr>
            <a:spLocks noGrp="1" noChangeArrowheads="1"/>
          </p:cNvSpPr>
          <p:nvPr>
            <p:ph type="title"/>
          </p:nvPr>
        </p:nvSpPr>
        <p:spPr>
          <a:xfrm>
            <a:off x="533400" y="152400"/>
            <a:ext cx="8001000" cy="990600"/>
          </a:xfrm>
        </p:spPr>
        <p:txBody>
          <a:bodyPr/>
          <a:lstStyle/>
          <a:p>
            <a:r>
              <a:rPr lang="en-US" sz="4000"/>
              <a:t>Learning Organization </a:t>
            </a:r>
          </a:p>
        </p:txBody>
      </p:sp>
      <p:sp>
        <p:nvSpPr>
          <p:cNvPr id="281603" name="Rectangle 3"/>
          <p:cNvSpPr>
            <a:spLocks noGrp="1" noChangeArrowheads="1"/>
          </p:cNvSpPr>
          <p:nvPr>
            <p:ph type="body" sz="half" idx="2"/>
          </p:nvPr>
        </p:nvSpPr>
        <p:spPr>
          <a:xfrm>
            <a:off x="914400" y="1295400"/>
            <a:ext cx="7086600" cy="5105400"/>
          </a:xfrm>
        </p:spPr>
        <p:txBody>
          <a:bodyPr/>
          <a:lstStyle/>
          <a:p>
            <a:r>
              <a:rPr lang="en-US" sz="2800"/>
              <a:t>Firms that recognize critical importance of continuous performance-related training and development and take appropriate action</a:t>
            </a:r>
          </a:p>
          <a:p>
            <a:r>
              <a:rPr lang="en-US" sz="2800"/>
              <a:t>Workers rewarded for learning and provided enriched jobs, promotions, and compensation </a:t>
            </a:r>
          </a:p>
          <a:p>
            <a:r>
              <a:rPr lang="en-US" sz="2800"/>
              <a:t>Organizations with reputation of being learning leader attract more and better qualified employees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 2008 by Prentice Hall</a:t>
            </a:r>
          </a:p>
        </p:txBody>
      </p:sp>
      <p:sp>
        <p:nvSpPr>
          <p:cNvPr id="6" name="Slide Number Placeholder 5"/>
          <p:cNvSpPr>
            <a:spLocks noGrp="1"/>
          </p:cNvSpPr>
          <p:nvPr>
            <p:ph type="sldNum" sz="quarter" idx="12"/>
          </p:nvPr>
        </p:nvSpPr>
        <p:spPr/>
        <p:txBody>
          <a:bodyPr/>
          <a:lstStyle/>
          <a:p>
            <a:r>
              <a:rPr lang="en-US"/>
              <a:t>7-</a:t>
            </a:r>
            <a:fld id="{97FD3182-BD5B-4661-9128-77BA6CDD8FC6}" type="slidenum">
              <a:rPr lang="en-US"/>
              <a:pPr/>
              <a:t>8</a:t>
            </a:fld>
            <a:endParaRPr lang="en-US"/>
          </a:p>
        </p:txBody>
      </p:sp>
      <p:sp>
        <p:nvSpPr>
          <p:cNvPr id="414722" name="Rectangle 2"/>
          <p:cNvSpPr>
            <a:spLocks noGrp="1" noChangeArrowheads="1"/>
          </p:cNvSpPr>
          <p:nvPr>
            <p:ph type="title"/>
          </p:nvPr>
        </p:nvSpPr>
        <p:spPr/>
        <p:txBody>
          <a:bodyPr/>
          <a:lstStyle/>
          <a:p>
            <a:r>
              <a:rPr lang="en-US"/>
              <a:t>Factors Influencing T&amp;D</a:t>
            </a:r>
          </a:p>
        </p:txBody>
      </p:sp>
      <p:sp>
        <p:nvSpPr>
          <p:cNvPr id="414723" name="Rectangle 3"/>
          <p:cNvSpPr>
            <a:spLocks noGrp="1" noChangeArrowheads="1"/>
          </p:cNvSpPr>
          <p:nvPr>
            <p:ph type="body" idx="1"/>
          </p:nvPr>
        </p:nvSpPr>
        <p:spPr/>
        <p:txBody>
          <a:bodyPr/>
          <a:lstStyle/>
          <a:p>
            <a:pPr algn="ctr"/>
            <a:r>
              <a:rPr lang="en-US" sz="3600"/>
              <a:t>Top management support</a:t>
            </a:r>
          </a:p>
          <a:p>
            <a:pPr algn="ctr"/>
            <a:r>
              <a:rPr lang="en-US" sz="3600"/>
              <a:t>Commitment from specialists and generalists</a:t>
            </a:r>
          </a:p>
          <a:p>
            <a:pPr algn="ctr"/>
            <a:r>
              <a:rPr lang="en-US" sz="3600"/>
              <a:t>Technological advances</a:t>
            </a:r>
          </a:p>
          <a:p>
            <a:pPr algn="ctr"/>
            <a:r>
              <a:rPr lang="en-US" sz="3600"/>
              <a:t>Organizational complexity</a:t>
            </a:r>
          </a:p>
          <a:p>
            <a:pPr algn="ctr"/>
            <a:r>
              <a:rPr lang="en-US" sz="3600"/>
              <a:t>Learning principles</a:t>
            </a:r>
          </a:p>
          <a:p>
            <a:pPr algn="ctr"/>
            <a:r>
              <a:rPr lang="en-US" sz="3600"/>
              <a:t>Other human resource functions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 2008 by Prentice Hall</a:t>
            </a:r>
          </a:p>
        </p:txBody>
      </p:sp>
      <p:sp>
        <p:nvSpPr>
          <p:cNvPr id="6" name="Slide Number Placeholder 5"/>
          <p:cNvSpPr>
            <a:spLocks noGrp="1"/>
          </p:cNvSpPr>
          <p:nvPr>
            <p:ph type="sldNum" sz="quarter" idx="12"/>
          </p:nvPr>
        </p:nvSpPr>
        <p:spPr/>
        <p:txBody>
          <a:bodyPr/>
          <a:lstStyle/>
          <a:p>
            <a:r>
              <a:rPr lang="en-US"/>
              <a:t>7-</a:t>
            </a:r>
            <a:fld id="{760C2AE0-A4E5-40C3-AB4E-09F4D210828F}" type="slidenum">
              <a:rPr lang="en-US"/>
              <a:pPr/>
              <a:t>9</a:t>
            </a:fld>
            <a:endParaRPr lang="en-US"/>
          </a:p>
        </p:txBody>
      </p:sp>
      <p:sp>
        <p:nvSpPr>
          <p:cNvPr id="285698" name="Rectangle 2"/>
          <p:cNvSpPr>
            <a:spLocks noGrp="1" noChangeArrowheads="1"/>
          </p:cNvSpPr>
          <p:nvPr>
            <p:ph type="title"/>
          </p:nvPr>
        </p:nvSpPr>
        <p:spPr/>
        <p:txBody>
          <a:bodyPr/>
          <a:lstStyle/>
          <a:p>
            <a:r>
              <a:rPr lang="en-US" sz="4000"/>
              <a:t>Learning Generalizations  </a:t>
            </a:r>
          </a:p>
        </p:txBody>
      </p:sp>
      <p:sp>
        <p:nvSpPr>
          <p:cNvPr id="285699" name="Rectangle 3"/>
          <p:cNvSpPr>
            <a:spLocks noGrp="1" noChangeArrowheads="1"/>
          </p:cNvSpPr>
          <p:nvPr>
            <p:ph type="body" idx="1"/>
          </p:nvPr>
        </p:nvSpPr>
        <p:spPr/>
        <p:txBody>
          <a:bodyPr/>
          <a:lstStyle/>
          <a:p>
            <a:r>
              <a:rPr lang="en-US" sz="3600"/>
              <a:t>Learners progress in area of learning only as far as need to achieve purposes </a:t>
            </a:r>
          </a:p>
          <a:p>
            <a:r>
              <a:rPr lang="en-US" sz="3600"/>
              <a:t>Best time to learn is when learning can be useful </a:t>
            </a:r>
          </a:p>
          <a:p>
            <a:r>
              <a:rPr lang="en-US" sz="3600"/>
              <a:t>Try to space out training sessions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579</Words>
  <Application>Microsoft Office PowerPoint</Application>
  <PresentationFormat>On-screen Show (4:3)</PresentationFormat>
  <Paragraphs>107</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Default Design</vt:lpstr>
      <vt:lpstr>Clip</vt:lpstr>
      <vt:lpstr>Human Resource Management  Chapter 7 TRAINING AND DEVELOPMENT</vt:lpstr>
      <vt:lpstr>HRM in Action: Job Security versus Career Security</vt:lpstr>
      <vt:lpstr>Jobs Identified for Extinction </vt:lpstr>
      <vt:lpstr>Training and Development (T&amp;D)</vt:lpstr>
      <vt:lpstr>Training and Development (T&amp;D) (Cont.)</vt:lpstr>
      <vt:lpstr>T&amp;D Costs</vt:lpstr>
      <vt:lpstr>Learning Organization </vt:lpstr>
      <vt:lpstr>Factors Influencing T&amp;D</vt:lpstr>
      <vt:lpstr>Learning Generalizations  </vt:lpstr>
      <vt:lpstr>Just-in-time Training </vt:lpstr>
      <vt:lpstr> Training and Development (T&amp;D) Process External Environment Internal Environment</vt:lpstr>
      <vt:lpstr>Determining Specific Training and Development Needs</vt:lpstr>
      <vt:lpstr>Establishing Specific Training and Development Objectives</vt:lpstr>
      <vt:lpstr>Blended Training </vt:lpstr>
      <vt:lpstr>T&amp;D Methods</vt:lpstr>
    </vt:vector>
  </TitlesOfParts>
  <Company>R. Wayne Mondy,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HUMAN RESOURCE MANAGEMENT:  AN OVERVIEW</dc:title>
  <dc:creator>Wayne Mondy</dc:creator>
  <cp:lastModifiedBy> </cp:lastModifiedBy>
  <cp:revision>24</cp:revision>
  <dcterms:created xsi:type="dcterms:W3CDTF">2006-06-11T12:49:11Z</dcterms:created>
  <dcterms:modified xsi:type="dcterms:W3CDTF">2012-06-16T17:45:13Z</dcterms:modified>
</cp:coreProperties>
</file>