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29" r:id="rId11"/>
    <p:sldId id="311" r:id="rId12"/>
    <p:sldId id="312" r:id="rId13"/>
    <p:sldId id="313" r:id="rId14"/>
    <p:sldId id="339" r:id="rId15"/>
    <p:sldId id="315" r:id="rId16"/>
    <p:sldId id="316" r:id="rId17"/>
    <p:sldId id="340" r:id="rId18"/>
    <p:sldId id="318" r:id="rId19"/>
    <p:sldId id="319" r:id="rId20"/>
    <p:sldId id="341" r:id="rId21"/>
    <p:sldId id="321" r:id="rId22"/>
    <p:sldId id="322" r:id="rId23"/>
    <p:sldId id="323" r:id="rId24"/>
    <p:sldId id="324" r:id="rId25"/>
    <p:sldId id="32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F7FF"/>
    <a:srgbClr val="DDF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6" autoAdjust="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F4DD71-C469-4B31-8BED-BB8BC2677A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0ECDC-5A3A-44E6-BD3A-0F7265AEB955}" type="slidenum">
              <a:rPr lang="en-US"/>
              <a:pPr/>
              <a:t>1</a:t>
            </a:fld>
            <a:endParaRPr lang="en-US"/>
          </a:p>
        </p:txBody>
      </p:sp>
      <p:sp>
        <p:nvSpPr>
          <p:cNvPr id="358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E3160-86A0-4A0E-827B-84EBEA755998}" type="slidenum">
              <a:rPr lang="en-US"/>
              <a:pPr/>
              <a:t>10</a:t>
            </a:fld>
            <a:endParaRPr lang="en-US"/>
          </a:p>
        </p:txBody>
      </p:sp>
      <p:sp>
        <p:nvSpPr>
          <p:cNvPr id="41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3B452-5BD5-4569-B354-7AF58F7CD0FA}" type="slidenum">
              <a:rPr lang="en-US"/>
              <a:pPr/>
              <a:t>11</a:t>
            </a:fld>
            <a:endParaRPr lang="en-US"/>
          </a:p>
        </p:txBody>
      </p:sp>
      <p:sp>
        <p:nvSpPr>
          <p:cNvPr id="378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768BA-5C8A-4827-A4A5-4D84ABB34FAB}" type="slidenum">
              <a:rPr lang="en-US"/>
              <a:pPr/>
              <a:t>12</a:t>
            </a:fld>
            <a:endParaRPr lang="en-US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6ACB4-EDD7-49D5-8A4A-5EEE3CE807E1}" type="slidenum">
              <a:rPr lang="en-US"/>
              <a:pPr/>
              <a:t>13</a:t>
            </a:fld>
            <a:endParaRPr lang="en-US"/>
          </a:p>
        </p:txBody>
      </p:sp>
      <p:sp>
        <p:nvSpPr>
          <p:cNvPr id="382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3B42C-04A7-4B73-9C24-65302B09FBC5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43CFA-F079-4AC4-A34D-342A092CB013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92563-72BA-46D3-BDFE-F711A8A4605F}" type="slidenum">
              <a:rPr lang="en-US"/>
              <a:pPr/>
              <a:t>16</a:t>
            </a:fld>
            <a:endParaRPr lang="en-US"/>
          </a:p>
        </p:txBody>
      </p:sp>
      <p:sp>
        <p:nvSpPr>
          <p:cNvPr id="389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BC54B-78F1-49D9-B594-14F277EFB24E}" type="slidenum">
              <a:rPr lang="en-US"/>
              <a:pPr/>
              <a:t>17</a:t>
            </a:fld>
            <a:endParaRPr lang="en-US"/>
          </a:p>
        </p:txBody>
      </p:sp>
      <p:sp>
        <p:nvSpPr>
          <p:cNvPr id="44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779AF-AED5-4736-A448-F4865914B338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A2C58-8045-477E-8CBA-ED78629A874D}" type="slidenum">
              <a:rPr lang="en-US"/>
              <a:pPr/>
              <a:t>19</a:t>
            </a:fld>
            <a:endParaRPr lang="en-US"/>
          </a:p>
        </p:txBody>
      </p:sp>
      <p:sp>
        <p:nvSpPr>
          <p:cNvPr id="395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A5312-B3CC-4A1A-9759-968DFB5A99CA}" type="slidenum">
              <a:rPr lang="en-US"/>
              <a:pPr/>
              <a:t>2</a:t>
            </a:fld>
            <a:endParaRPr lang="en-US"/>
          </a:p>
        </p:txBody>
      </p:sp>
      <p:sp>
        <p:nvSpPr>
          <p:cNvPr id="360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EF84B-71BA-433F-9772-24AE31465C3A}" type="slidenum">
              <a:rPr lang="en-US"/>
              <a:pPr/>
              <a:t>20</a:t>
            </a:fld>
            <a:endParaRPr lang="en-US"/>
          </a:p>
        </p:txBody>
      </p:sp>
      <p:sp>
        <p:nvSpPr>
          <p:cNvPr id="444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AA28A-2FDA-4287-AC1C-945A2DDA2118}" type="slidenum">
              <a:rPr lang="en-US"/>
              <a:pPr/>
              <a:t>21</a:t>
            </a:fld>
            <a:endParaRPr lang="en-US"/>
          </a:p>
        </p:txBody>
      </p:sp>
      <p:sp>
        <p:nvSpPr>
          <p:cNvPr id="399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0FEA6-AFC1-4946-8461-8491B8D9D974}" type="slidenum">
              <a:rPr lang="en-US"/>
              <a:pPr/>
              <a:t>22</a:t>
            </a:fld>
            <a:endParaRPr lang="en-US"/>
          </a:p>
        </p:txBody>
      </p:sp>
      <p:sp>
        <p:nvSpPr>
          <p:cNvPr id="401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DF78-CDBF-4C12-9D71-7A743AFA8AE3}" type="slidenum">
              <a:rPr lang="en-US"/>
              <a:pPr/>
              <a:t>23</a:t>
            </a:fld>
            <a:endParaRPr lang="en-US"/>
          </a:p>
        </p:txBody>
      </p:sp>
      <p:sp>
        <p:nvSpPr>
          <p:cNvPr id="403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2B260-025B-46A7-8342-B1C012815813}" type="slidenum">
              <a:rPr lang="en-US"/>
              <a:pPr/>
              <a:t>24</a:t>
            </a:fld>
            <a:endParaRPr lang="en-US"/>
          </a:p>
        </p:txBody>
      </p:sp>
      <p:sp>
        <p:nvSpPr>
          <p:cNvPr id="405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EF541-C1ED-451F-9271-99BB7AD23EC2}" type="slidenum">
              <a:rPr lang="en-US"/>
              <a:pPr/>
              <a:t>25</a:t>
            </a:fld>
            <a:endParaRPr lang="en-US"/>
          </a:p>
        </p:txBody>
      </p:sp>
      <p:sp>
        <p:nvSpPr>
          <p:cNvPr id="406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4B93D-82B8-4414-9B21-F800C405DC28}" type="slidenum">
              <a:rPr lang="en-US"/>
              <a:pPr/>
              <a:t>3</a:t>
            </a:fld>
            <a:endParaRPr lang="en-US"/>
          </a:p>
        </p:txBody>
      </p:sp>
      <p:sp>
        <p:nvSpPr>
          <p:cNvPr id="362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8AE6C-E308-4F88-BC2B-A0AADA0FE589}" type="slidenum">
              <a:rPr lang="en-US"/>
              <a:pPr/>
              <a:t>4</a:t>
            </a:fld>
            <a:endParaRPr lang="en-US"/>
          </a:p>
        </p:txBody>
      </p:sp>
      <p:sp>
        <p:nvSpPr>
          <p:cNvPr id="364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0714E-9C37-4BE3-A5B4-751E8D2C6980}" type="slidenum">
              <a:rPr lang="en-US"/>
              <a:pPr/>
              <a:t>5</a:t>
            </a:fld>
            <a:endParaRPr lang="en-US"/>
          </a:p>
        </p:txBody>
      </p:sp>
      <p:sp>
        <p:nvSpPr>
          <p:cNvPr id="366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CFFC9-BF67-440D-BF7E-B5BD64056312}" type="slidenum">
              <a:rPr lang="en-US"/>
              <a:pPr/>
              <a:t>6</a:t>
            </a:fld>
            <a:endParaRPr lang="en-US"/>
          </a:p>
        </p:txBody>
      </p:sp>
      <p:sp>
        <p:nvSpPr>
          <p:cNvPr id="36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07A9F-D9CE-409E-B056-0D90D16FB165}" type="slidenum">
              <a:rPr lang="en-US"/>
              <a:pPr/>
              <a:t>7</a:t>
            </a:fld>
            <a:endParaRPr lang="en-US"/>
          </a:p>
        </p:txBody>
      </p:sp>
      <p:sp>
        <p:nvSpPr>
          <p:cNvPr id="370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81357-A2C3-4BAF-8444-3132777C80AB}" type="slidenum">
              <a:rPr lang="en-US"/>
              <a:pPr/>
              <a:t>8</a:t>
            </a:fld>
            <a:endParaRPr lang="en-US"/>
          </a:p>
        </p:txBody>
      </p:sp>
      <p:sp>
        <p:nvSpPr>
          <p:cNvPr id="372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B21F6-7BF1-4D08-A2CC-DA8C4D4D19A1}" type="slidenum">
              <a:rPr lang="en-US"/>
              <a:pPr/>
              <a:t>9</a:t>
            </a:fld>
            <a:endParaRPr lang="en-US"/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BCAEDB76-3BAB-477D-823E-B5B630F43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7F544BF1-2BB5-4261-9750-77D549FB8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4E6DC7C6-2E9A-4288-90C6-A8BA26B92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5E242DB4-3FCC-4294-8020-6F860649D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7EA8E913-6E28-401A-A092-61CD869B5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B683AAD2-39CF-4260-BDBA-23C18E7C0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A15D7607-AB0C-4E43-BF82-4B32ABCDE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C537CFBF-FA1D-4D08-8270-CE6A389D9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ABE21F62-6889-4D2B-B020-CD5608B88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87627E10-33FD-468D-ACAD-6C45C8887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5D5D5E15-92B4-4ED8-B09A-9EF09F3E8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A1E5A7E8-53D7-400D-B7A6-679A7A568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12-</a:t>
            </a:r>
            <a:fld id="{11578A48-21C2-4159-919C-4D1BF81D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2008 by Prentice Hall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12-</a:t>
            </a:r>
            <a:fld id="{7C4CD1A0-9468-4D05-9EA8-5D3370D22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E249C4E8-B5AC-48FE-A6C3-6461E3A587AB}" type="slidenum">
              <a:rPr lang="en-US"/>
              <a:pPr/>
              <a:t>1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Compensation and Benefits</a:t>
            </a:r>
          </a:p>
        </p:txBody>
      </p:sp>
      <p:graphicFrame>
        <p:nvGraphicFramePr>
          <p:cNvPr id="35737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914400" y="2054225"/>
          <a:ext cx="2097088" cy="3687763"/>
        </p:xfrm>
        <a:graphic>
          <a:graphicData uri="http://schemas.openxmlformats.org/presentationml/2006/ole">
            <p:oleObj spid="_x0000_s357379" name="Clip" r:id="rId4" imgW="3238095" imgH="4838095" progId="MS_ClipArt_Gallery.2">
              <p:embed/>
            </p:oleObj>
          </a:graphicData>
        </a:graphic>
      </p:graphicFrame>
      <p:sp>
        <p:nvSpPr>
          <p:cNvPr id="357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22663" y="1600200"/>
            <a:ext cx="5164137" cy="4525963"/>
          </a:xfrm>
        </p:spPr>
        <p:txBody>
          <a:bodyPr/>
          <a:lstStyle/>
          <a:p>
            <a:r>
              <a:rPr lang="en-US"/>
              <a:t>Wage rate schedule</a:t>
            </a:r>
          </a:p>
          <a:p>
            <a:r>
              <a:rPr lang="en-US"/>
              <a:t>Overtime and premium pay</a:t>
            </a:r>
          </a:p>
          <a:p>
            <a:r>
              <a:rPr lang="en-US"/>
              <a:t>Jury pay</a:t>
            </a:r>
          </a:p>
          <a:p>
            <a:r>
              <a:rPr lang="en-US"/>
              <a:t>Layoff or severance pay</a:t>
            </a:r>
          </a:p>
          <a:p>
            <a:r>
              <a:rPr lang="en-US"/>
              <a:t>Holidays</a:t>
            </a:r>
          </a:p>
          <a:p>
            <a:r>
              <a:rPr lang="en-US"/>
              <a:t>Vacation</a:t>
            </a:r>
          </a:p>
          <a:p>
            <a:r>
              <a:rPr lang="en-US"/>
              <a:t>Family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75503E4E-F9F3-4E56-A394-E9E1F38C6639}" type="slidenum">
              <a:rPr lang="en-US"/>
              <a:pPr/>
              <a:t>10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Union Strategies for Overcoming Negotiation Breakdowns - Strikes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Strikes</a:t>
            </a:r>
            <a:r>
              <a:rPr lang="en-US"/>
              <a:t> - Union members refuse to work to pressure management in negotiations</a:t>
            </a:r>
          </a:p>
          <a:p>
            <a:r>
              <a:rPr lang="en-US"/>
              <a:t>Halts production, resulting in lost customers and revenue </a:t>
            </a:r>
          </a:p>
          <a:p>
            <a:r>
              <a:rPr lang="en-US"/>
              <a:t>Fewer strikes today </a:t>
            </a:r>
          </a:p>
          <a:p>
            <a:r>
              <a:rPr lang="en-US"/>
              <a:t>Timing is important</a:t>
            </a:r>
          </a:p>
          <a:p>
            <a:r>
              <a:rPr lang="en-US"/>
              <a:t>Unions prefer to strike only as last resort</a:t>
            </a:r>
            <a:r>
              <a:rPr lang="en-US">
                <a:solidFill>
                  <a:srgbClr val="FFFF99"/>
                </a:solidFill>
              </a:rPr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F551588F-B477-4F87-9138-5D85D65302E9}" type="slidenum">
              <a:rPr lang="en-US"/>
              <a:pPr/>
              <a:t>11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Trends &amp; Innovations:</a:t>
            </a:r>
            <a:br>
              <a:rPr lang="en-US" sz="4000"/>
            </a:br>
            <a:r>
              <a:rPr lang="en-US" sz="4000"/>
              <a:t> Virtual Strikes 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r>
              <a:rPr lang="en-US"/>
              <a:t>Proposed as means to avoid hurting others</a:t>
            </a:r>
          </a:p>
          <a:p>
            <a:r>
              <a:rPr lang="en-US"/>
              <a:t>When labor calls a strike then more than labor and management are hurt </a:t>
            </a:r>
          </a:p>
          <a:p>
            <a:r>
              <a:rPr lang="en-US"/>
              <a:t>In virtual strike only labor and management suffers </a:t>
            </a:r>
          </a:p>
          <a:p>
            <a:r>
              <a:rPr lang="en-US"/>
              <a:t>Worker wages, management</a:t>
            </a:r>
            <a:r>
              <a:rPr lang="en-US" i="1"/>
              <a:t> s</a:t>
            </a:r>
            <a:r>
              <a:rPr lang="en-US"/>
              <a:t>alaries, and company profits, go into separate account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0F51FDCB-086A-4924-AD78-A0818DE72D93}" type="slidenum">
              <a:rPr lang="en-US"/>
              <a:pPr/>
              <a:t>12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Union Strategies for Overcoming Negotiation Breakdowns - Boycotts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2625"/>
            <a:ext cx="8229600" cy="42957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Union members agree to refuse to use or buy firm’s products</a:t>
            </a:r>
          </a:p>
          <a:p>
            <a:pPr>
              <a:lnSpc>
                <a:spcPct val="90000"/>
              </a:lnSpc>
            </a:pPr>
            <a:r>
              <a:rPr lang="en-US"/>
              <a:t>Effect often lasts much longer than strike</a:t>
            </a:r>
          </a:p>
          <a:p>
            <a:pPr>
              <a:lnSpc>
                <a:spcPct val="90000"/>
              </a:lnSpc>
            </a:pPr>
            <a:r>
              <a:rPr lang="en-US"/>
              <a:t>Shoppers change buying habits  </a:t>
            </a:r>
          </a:p>
          <a:p>
            <a:pPr>
              <a:lnSpc>
                <a:spcPct val="90000"/>
              </a:lnSpc>
            </a:pPr>
            <a:r>
              <a:rPr lang="en-US"/>
              <a:t>Example - Coors</a:t>
            </a:r>
          </a:p>
          <a:p>
            <a:pPr>
              <a:lnSpc>
                <a:spcPct val="90000"/>
              </a:lnSpc>
            </a:pPr>
            <a:r>
              <a:rPr lang="en-US"/>
              <a:t>Secondary Boycott - Union practice to encourage third parties to stop doing business with company      Illegal</a:t>
            </a:r>
          </a:p>
        </p:txBody>
      </p:sp>
      <p:sp>
        <p:nvSpPr>
          <p:cNvPr id="379908" name="Line 4"/>
          <p:cNvSpPr>
            <a:spLocks noChangeShapeType="1"/>
          </p:cNvSpPr>
          <p:nvPr/>
        </p:nvSpPr>
        <p:spPr bwMode="auto">
          <a:xfrm>
            <a:off x="53340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AB45A99C-72D3-4E43-BCA8-42C4F17B37F8}" type="slidenum">
              <a:rPr lang="en-US"/>
              <a:pPr/>
              <a:t>13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Other Union Tactics 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Byline strike</a:t>
            </a:r>
            <a:r>
              <a:rPr lang="en-US"/>
              <a:t> - Newspaper writers withhold their names from stories </a:t>
            </a:r>
          </a:p>
          <a:p>
            <a:r>
              <a:rPr lang="en-US">
                <a:solidFill>
                  <a:srgbClr val="0000FF"/>
                </a:solidFill>
              </a:rPr>
              <a:t>Informational picketing</a:t>
            </a:r>
            <a:r>
              <a:rPr lang="en-US"/>
              <a:t> - Union members display placards and hand out leaflets, usually outside their place of business, depicting information union wants general public to see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771FC3ED-01E8-4203-960A-8AD692D1D005}" type="slidenum">
              <a:rPr lang="en-US"/>
              <a:pPr/>
              <a:t>14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Strategies for Overcoming Negotiation Breakdowns - Lockout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Lockout - Keep employees out; operate by placing management and nonunion workers in striking workers’ jobs</a:t>
            </a:r>
          </a:p>
          <a:p>
            <a:pPr>
              <a:lnSpc>
                <a:spcPct val="90000"/>
              </a:lnSpc>
            </a:pPr>
            <a:r>
              <a:rPr lang="en-US"/>
              <a:t>Effective when management dealing with weak union, when union treasury is depleted, or when business has excessive inventories</a:t>
            </a:r>
          </a:p>
          <a:p>
            <a:pPr>
              <a:lnSpc>
                <a:spcPct val="90000"/>
              </a:lnSpc>
            </a:pPr>
            <a:r>
              <a:rPr lang="en-US"/>
              <a:t>Type of industry involved has considerable effect on impact of this maneuver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A01359FD-65FB-4A26-BFC8-8EC4C4C735EB}" type="slidenum">
              <a:rPr lang="en-US"/>
              <a:pPr/>
              <a:t>15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2438400"/>
          </a:xfrm>
        </p:spPr>
        <p:txBody>
          <a:bodyPr/>
          <a:lstStyle/>
          <a:p>
            <a:r>
              <a:rPr lang="en-US" sz="3600"/>
              <a:t>Management Strategies for Overcoming Negotiations Breakdowns – Continue Operations Without Striking Workers</a:t>
            </a:r>
            <a:endParaRPr lang="en-US" sz="480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29600" cy="4191000"/>
          </a:xfrm>
        </p:spPr>
        <p:txBody>
          <a:bodyPr/>
          <a:lstStyle/>
          <a:p>
            <a:r>
              <a:rPr lang="en-US"/>
              <a:t>Operate firm by placing management and nonunion workers in striking workers’ jobs</a:t>
            </a:r>
          </a:p>
          <a:p>
            <a:r>
              <a:rPr lang="en-US"/>
              <a:t>Type of industry involved</a:t>
            </a:r>
          </a:p>
          <a:p>
            <a:r>
              <a:rPr lang="en-US"/>
              <a:t>At petroleum refinery or chemical plant, this practice may be quite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8E62E0DF-884B-445F-A6CF-65110437F440}" type="slidenum">
              <a:rPr lang="en-US"/>
              <a:pPr/>
              <a:t>16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Ratifying the Agreement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957263" y="2324100"/>
          <a:ext cx="1328737" cy="2781300"/>
        </p:xfrm>
        <a:graphic>
          <a:graphicData uri="http://schemas.openxmlformats.org/presentationml/2006/ole">
            <p:oleObj spid="_x0000_s388099" name="Clip" r:id="rId4" imgW="2247480" imgH="3306240" progId="MS_ClipArt_Gallery.2">
              <p:embed/>
            </p:oleObj>
          </a:graphicData>
        </a:graphic>
      </p:graphicFrame>
      <p:sp>
        <p:nvSpPr>
          <p:cNvPr id="388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830388"/>
            <a:ext cx="5486400" cy="4065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May be more difficult for union</a:t>
            </a:r>
          </a:p>
          <a:p>
            <a:pPr>
              <a:lnSpc>
                <a:spcPct val="90000"/>
              </a:lnSpc>
            </a:pPr>
            <a:r>
              <a:rPr lang="en-US"/>
              <a:t>Until approved by majority of union members, proposed agreement is not final</a:t>
            </a:r>
          </a:p>
          <a:p>
            <a:pPr>
              <a:lnSpc>
                <a:spcPct val="90000"/>
              </a:lnSpc>
            </a:pPr>
            <a:r>
              <a:rPr lang="en-US"/>
              <a:t>Approval process for management is easier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6FA75D75-7E64-4F08-BDB4-866759AA8571}" type="slidenum">
              <a:rPr lang="en-US"/>
              <a:pPr/>
              <a:t>17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Administration of the Agreement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Larger and perhaps more important part of collective bargaining</a:t>
            </a:r>
          </a:p>
          <a:p>
            <a:r>
              <a:rPr lang="en-US"/>
              <a:t>Seldom viewed by public</a:t>
            </a:r>
          </a:p>
          <a:p>
            <a:r>
              <a:rPr lang="en-US"/>
              <a:t>Agreement establishes union-management relationship for duration of 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1AC42044-7E0E-4F73-B937-3CAD2503B9AC}" type="slidenum">
              <a:rPr lang="en-US"/>
              <a:pPr/>
              <a:t>18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Collective Bargaining for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 Federal Employees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182813"/>
            <a:ext cx="5029200" cy="4294187"/>
          </a:xfrm>
        </p:spPr>
        <p:txBody>
          <a:bodyPr/>
          <a:lstStyle/>
          <a:p>
            <a:r>
              <a:rPr lang="en-US"/>
              <a:t>Executive Order 10988 established basic framework for collective bargaining in federal government agencies. </a:t>
            </a:r>
          </a:p>
          <a:p>
            <a:r>
              <a:rPr lang="en-US"/>
              <a:t>Did not allow bargaining over wage issues </a:t>
            </a:r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33400" y="2103438"/>
          <a:ext cx="2897188" cy="4022725"/>
        </p:xfrm>
        <a:graphic>
          <a:graphicData uri="http://schemas.openxmlformats.org/presentationml/2006/ole">
            <p:oleObj spid="_x0000_s392196" name="Clip" r:id="rId4" imgW="7834320" imgH="85820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18289EDB-73CA-4BFC-96BA-1E6E8A833574}" type="slidenum">
              <a:rPr lang="en-US"/>
              <a:pPr/>
              <a:t>19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Union Decertification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752600"/>
            <a:ext cx="8077200" cy="4038600"/>
          </a:xfrm>
        </p:spPr>
        <p:txBody>
          <a:bodyPr/>
          <a:lstStyle/>
          <a:p>
            <a:r>
              <a:rPr lang="en-US"/>
              <a:t>Essentially reverse of process that employees must follow to be recognized as official bargaining unit</a:t>
            </a:r>
          </a:p>
          <a:p>
            <a:r>
              <a:rPr lang="en-US"/>
              <a:t>Employees have used decertification petitions with increasing frequency and success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2AEA2D83-C50E-4B80-A02D-2ADB14B2A7CF}" type="slidenum">
              <a:rPr lang="en-US"/>
              <a:pPr/>
              <a:t>2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Grievance Procedure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/>
              <a:t>Means by which employees can voice dissatisfaction with specific management actions</a:t>
            </a:r>
          </a:p>
          <a:p>
            <a:r>
              <a:rPr lang="en-US"/>
              <a:t>Procedures for disciplinary action by management</a:t>
            </a:r>
          </a:p>
          <a:p>
            <a:r>
              <a:rPr lang="en-US"/>
              <a:t>Termination procedure that must be followed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C825FB17-DB30-489C-9AF2-5E352C4B3F27}" type="slidenum">
              <a:rPr lang="en-US"/>
              <a:pPr/>
              <a:t>20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Decertification Procedure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Rules established by NLRB </a:t>
            </a:r>
          </a:p>
          <a:p>
            <a:r>
              <a:rPr lang="en-US" sz="3600"/>
              <a:t>At least 30% must petition for election</a:t>
            </a:r>
          </a:p>
          <a:p>
            <a:r>
              <a:rPr lang="en-US" sz="3600"/>
              <a:t>Petition submitted 60-90 days prior to expiration of current contract</a:t>
            </a:r>
          </a:p>
          <a:p>
            <a:r>
              <a:rPr lang="en-US" sz="3600"/>
              <a:t>Schedule decertification election</a:t>
            </a:r>
          </a:p>
          <a:p>
            <a:r>
              <a:rPr lang="en-US" sz="3600"/>
              <a:t>If majority of votes against union, employees will be union free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54B5254D-F407-4B0C-B36A-B3291835A514}" type="slidenum">
              <a:rPr lang="en-US"/>
              <a:pPr/>
              <a:t>21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8438"/>
            <a:ext cx="8763000" cy="1173162"/>
          </a:xfrm>
        </p:spPr>
        <p:txBody>
          <a:bodyPr/>
          <a:lstStyle/>
          <a:p>
            <a:r>
              <a:rPr lang="en-US" sz="4000"/>
              <a:t>Management and Decertification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600200"/>
            <a:ext cx="7696200" cy="4876800"/>
          </a:xfrm>
        </p:spPr>
        <p:txBody>
          <a:bodyPr/>
          <a:lstStyle/>
          <a:p>
            <a:r>
              <a:rPr lang="en-US"/>
              <a:t>If management wants union decertified, must be active rather than passive</a:t>
            </a:r>
          </a:p>
          <a:p>
            <a:r>
              <a:rPr lang="en-US"/>
              <a:t>Effective first-line supervisors</a:t>
            </a:r>
          </a:p>
          <a:p>
            <a:r>
              <a:rPr lang="en-US"/>
              <a:t>Effective communication</a:t>
            </a:r>
          </a:p>
          <a:p>
            <a:r>
              <a:rPr lang="en-US"/>
              <a:t>Trust and openness</a:t>
            </a:r>
          </a:p>
          <a:p>
            <a:r>
              <a:rPr lang="en-US"/>
              <a:t>Effective compensation programs</a:t>
            </a:r>
          </a:p>
          <a:p>
            <a:r>
              <a:rPr lang="en-US"/>
              <a:t>Effective employee and labor relations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73233341-97E0-4824-92BB-FDB199E999A4}" type="slidenum">
              <a:rPr lang="en-US"/>
              <a:pPr/>
              <a:t>22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Unions Today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04838" y="2368550"/>
          <a:ext cx="2824162" cy="2736850"/>
        </p:xfrm>
        <a:graphic>
          <a:graphicData uri="http://schemas.openxmlformats.org/presentationml/2006/ole">
            <p:oleObj spid="_x0000_s400387" name="Clip" r:id="rId4" imgW="4857143" imgH="3171429" progId="MS_ClipArt_Gallery.2">
              <p:embed/>
            </p:oleObj>
          </a:graphicData>
        </a:graphic>
      </p:graphicFrame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22663" y="2290763"/>
            <a:ext cx="5164137" cy="3605212"/>
          </a:xfrm>
        </p:spPr>
        <p:txBody>
          <a:bodyPr/>
          <a:lstStyle/>
          <a:p>
            <a:r>
              <a:rPr lang="en-US"/>
              <a:t>Fall of </a:t>
            </a:r>
            <a:r>
              <a:rPr lang="en-US" i="1"/>
              <a:t>Big Labor</a:t>
            </a:r>
            <a:r>
              <a:rPr lang="en-US"/>
              <a:t> has been dramatic</a:t>
            </a:r>
          </a:p>
          <a:p>
            <a:r>
              <a:rPr lang="en-US"/>
              <a:t>Unionized share of private sector workforce is 7.8 percent in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E4587993-C5B5-4D82-BE3C-315FA2AA6EBA}" type="slidenum">
              <a:rPr lang="en-US"/>
              <a:pPr/>
              <a:t>23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/>
              <a:t>Percentage of the Private Workforce That is Unionized</a:t>
            </a:r>
          </a:p>
        </p:txBody>
      </p:sp>
      <p:sp>
        <p:nvSpPr>
          <p:cNvPr id="402435" name="Line 3"/>
          <p:cNvSpPr>
            <a:spLocks noChangeShapeType="1"/>
          </p:cNvSpPr>
          <p:nvPr/>
        </p:nvSpPr>
        <p:spPr bwMode="auto">
          <a:xfrm>
            <a:off x="914400" y="2133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36" name="Line 4"/>
          <p:cNvSpPr>
            <a:spLocks noChangeShapeType="1"/>
          </p:cNvSpPr>
          <p:nvPr/>
        </p:nvSpPr>
        <p:spPr bwMode="auto">
          <a:xfrm>
            <a:off x="914400" y="6096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 flipV="1">
            <a:off x="8153400" y="2133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1143000" y="2590800"/>
            <a:ext cx="3810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1828800" y="2362200"/>
            <a:ext cx="3810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2438400" y="2819400"/>
            <a:ext cx="3810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1" name="Rectangle 9"/>
          <p:cNvSpPr>
            <a:spLocks noChangeArrowheads="1"/>
          </p:cNvSpPr>
          <p:nvPr/>
        </p:nvSpPr>
        <p:spPr bwMode="auto">
          <a:xfrm>
            <a:off x="7543800" y="5486400"/>
            <a:ext cx="38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6858000" y="5257800"/>
            <a:ext cx="381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3" name="Rectangle 11"/>
          <p:cNvSpPr>
            <a:spLocks noChangeArrowheads="1"/>
          </p:cNvSpPr>
          <p:nvPr/>
        </p:nvSpPr>
        <p:spPr bwMode="auto">
          <a:xfrm>
            <a:off x="6172200" y="4953000"/>
            <a:ext cx="3810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4" name="Rectangle 12"/>
          <p:cNvSpPr>
            <a:spLocks noChangeArrowheads="1"/>
          </p:cNvSpPr>
          <p:nvPr/>
        </p:nvSpPr>
        <p:spPr bwMode="auto">
          <a:xfrm>
            <a:off x="3048000" y="2971800"/>
            <a:ext cx="3810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3657600" y="3124200"/>
            <a:ext cx="3810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4267200" y="3505200"/>
            <a:ext cx="3810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7" name="Rectangle 15"/>
          <p:cNvSpPr>
            <a:spLocks noChangeArrowheads="1"/>
          </p:cNvSpPr>
          <p:nvPr/>
        </p:nvSpPr>
        <p:spPr bwMode="auto">
          <a:xfrm>
            <a:off x="4876800" y="4038600"/>
            <a:ext cx="3810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5486400" y="4724400"/>
            <a:ext cx="381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Line 17"/>
          <p:cNvSpPr>
            <a:spLocks noChangeShapeType="1"/>
          </p:cNvSpPr>
          <p:nvPr/>
        </p:nvSpPr>
        <p:spPr bwMode="auto">
          <a:xfrm>
            <a:off x="9144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9144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914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9144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3" name="Text Box 21"/>
          <p:cNvSpPr txBox="1">
            <a:spLocks noChangeArrowheads="1"/>
          </p:cNvSpPr>
          <p:nvPr/>
        </p:nvSpPr>
        <p:spPr bwMode="auto">
          <a:xfrm>
            <a:off x="609600" y="5881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402454" name="Text Box 22"/>
          <p:cNvSpPr txBox="1">
            <a:spLocks noChangeArrowheads="1"/>
          </p:cNvSpPr>
          <p:nvPr/>
        </p:nvSpPr>
        <p:spPr bwMode="auto">
          <a:xfrm>
            <a:off x="3810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2455" name="Text Box 23"/>
          <p:cNvSpPr txBox="1">
            <a:spLocks noChangeArrowheads="1"/>
          </p:cNvSpPr>
          <p:nvPr/>
        </p:nvSpPr>
        <p:spPr bwMode="auto">
          <a:xfrm>
            <a:off x="457200" y="396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381000" y="2971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30</a:t>
            </a:r>
          </a:p>
        </p:txBody>
      </p:sp>
      <p:sp>
        <p:nvSpPr>
          <p:cNvPr id="402457" name="Text Box 25"/>
          <p:cNvSpPr txBox="1">
            <a:spLocks noChangeArrowheads="1"/>
          </p:cNvSpPr>
          <p:nvPr/>
        </p:nvSpPr>
        <p:spPr bwMode="auto">
          <a:xfrm>
            <a:off x="3810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40</a:t>
            </a:r>
          </a:p>
        </p:txBody>
      </p:sp>
      <p:sp>
        <p:nvSpPr>
          <p:cNvPr id="402458" name="Text Box 26"/>
          <p:cNvSpPr txBox="1">
            <a:spLocks noChangeArrowheads="1"/>
          </p:cNvSpPr>
          <p:nvPr/>
        </p:nvSpPr>
        <p:spPr bwMode="auto">
          <a:xfrm>
            <a:off x="9906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1950</a:t>
            </a:r>
          </a:p>
        </p:txBody>
      </p:sp>
      <p:sp>
        <p:nvSpPr>
          <p:cNvPr id="402459" name="Text Box 27"/>
          <p:cNvSpPr txBox="1">
            <a:spLocks noChangeArrowheads="1"/>
          </p:cNvSpPr>
          <p:nvPr/>
        </p:nvSpPr>
        <p:spPr bwMode="auto">
          <a:xfrm>
            <a:off x="16764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1955</a:t>
            </a:r>
          </a:p>
        </p:txBody>
      </p:sp>
      <p:sp>
        <p:nvSpPr>
          <p:cNvPr id="402460" name="Text Box 28"/>
          <p:cNvSpPr txBox="1">
            <a:spLocks noChangeArrowheads="1"/>
          </p:cNvSpPr>
          <p:nvPr/>
        </p:nvSpPr>
        <p:spPr bwMode="auto">
          <a:xfrm>
            <a:off x="22860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1960</a:t>
            </a:r>
          </a:p>
        </p:txBody>
      </p:sp>
      <p:sp>
        <p:nvSpPr>
          <p:cNvPr id="402461" name="Text Box 29"/>
          <p:cNvSpPr txBox="1">
            <a:spLocks noChangeArrowheads="1"/>
          </p:cNvSpPr>
          <p:nvPr/>
        </p:nvSpPr>
        <p:spPr bwMode="auto">
          <a:xfrm>
            <a:off x="28956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1965</a:t>
            </a:r>
          </a:p>
        </p:txBody>
      </p:sp>
      <p:sp>
        <p:nvSpPr>
          <p:cNvPr id="402462" name="Text Box 30"/>
          <p:cNvSpPr txBox="1">
            <a:spLocks noChangeArrowheads="1"/>
          </p:cNvSpPr>
          <p:nvPr/>
        </p:nvSpPr>
        <p:spPr bwMode="auto">
          <a:xfrm>
            <a:off x="35052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1970</a:t>
            </a:r>
          </a:p>
        </p:txBody>
      </p:sp>
      <p:sp>
        <p:nvSpPr>
          <p:cNvPr id="402463" name="Text Box 31"/>
          <p:cNvSpPr txBox="1">
            <a:spLocks noChangeArrowheads="1"/>
          </p:cNvSpPr>
          <p:nvPr/>
        </p:nvSpPr>
        <p:spPr bwMode="auto">
          <a:xfrm>
            <a:off x="41148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1975</a:t>
            </a:r>
          </a:p>
        </p:txBody>
      </p:sp>
      <p:sp>
        <p:nvSpPr>
          <p:cNvPr id="402464" name="Text Box 32"/>
          <p:cNvSpPr txBox="1">
            <a:spLocks noChangeArrowheads="1"/>
          </p:cNvSpPr>
          <p:nvPr/>
        </p:nvSpPr>
        <p:spPr bwMode="auto">
          <a:xfrm>
            <a:off x="4724400" y="6019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1980</a:t>
            </a:r>
          </a:p>
        </p:txBody>
      </p:sp>
      <p:sp>
        <p:nvSpPr>
          <p:cNvPr id="402465" name="Text Box 33"/>
          <p:cNvSpPr txBox="1">
            <a:spLocks noChangeArrowheads="1"/>
          </p:cNvSpPr>
          <p:nvPr/>
        </p:nvSpPr>
        <p:spPr bwMode="auto">
          <a:xfrm>
            <a:off x="53340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1985</a:t>
            </a:r>
          </a:p>
        </p:txBody>
      </p:sp>
      <p:sp>
        <p:nvSpPr>
          <p:cNvPr id="402466" name="Text Box 34"/>
          <p:cNvSpPr txBox="1">
            <a:spLocks noChangeArrowheads="1"/>
          </p:cNvSpPr>
          <p:nvPr/>
        </p:nvSpPr>
        <p:spPr bwMode="auto">
          <a:xfrm>
            <a:off x="60198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1994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67056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2002</a:t>
            </a:r>
          </a:p>
        </p:txBody>
      </p:sp>
      <p:sp>
        <p:nvSpPr>
          <p:cNvPr id="402468" name="Text Box 36"/>
          <p:cNvSpPr txBox="1">
            <a:spLocks noChangeArrowheads="1"/>
          </p:cNvSpPr>
          <p:nvPr/>
        </p:nvSpPr>
        <p:spPr bwMode="auto">
          <a:xfrm>
            <a:off x="7391400" y="6096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2005</a:t>
            </a:r>
          </a:p>
        </p:txBody>
      </p:sp>
      <p:sp>
        <p:nvSpPr>
          <p:cNvPr id="402469" name="Text Box 37"/>
          <p:cNvSpPr txBox="1">
            <a:spLocks noChangeArrowheads="1"/>
          </p:cNvSpPr>
          <p:nvPr/>
        </p:nvSpPr>
        <p:spPr bwMode="auto">
          <a:xfrm>
            <a:off x="35814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Year</a:t>
            </a:r>
          </a:p>
        </p:txBody>
      </p:sp>
      <p:sp>
        <p:nvSpPr>
          <p:cNvPr id="402470" name="Text Box 38"/>
          <p:cNvSpPr txBox="1">
            <a:spLocks noChangeArrowheads="1"/>
          </p:cNvSpPr>
          <p:nvPr/>
        </p:nvSpPr>
        <p:spPr bwMode="auto">
          <a:xfrm>
            <a:off x="76200" y="1676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Percentage of Workforce</a:t>
            </a:r>
          </a:p>
        </p:txBody>
      </p:sp>
      <p:sp>
        <p:nvSpPr>
          <p:cNvPr id="402471" name="Line 39"/>
          <p:cNvSpPr>
            <a:spLocks noChangeShapeType="1"/>
          </p:cNvSpPr>
          <p:nvPr/>
        </p:nvSpPr>
        <p:spPr bwMode="auto">
          <a:xfrm>
            <a:off x="80010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2" name="Line 40"/>
          <p:cNvSpPr>
            <a:spLocks noChangeShapeType="1"/>
          </p:cNvSpPr>
          <p:nvPr/>
        </p:nvSpPr>
        <p:spPr bwMode="auto">
          <a:xfrm>
            <a:off x="8001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3" name="Line 41"/>
          <p:cNvSpPr>
            <a:spLocks noChangeShapeType="1"/>
          </p:cNvSpPr>
          <p:nvPr/>
        </p:nvSpPr>
        <p:spPr bwMode="auto">
          <a:xfrm>
            <a:off x="80010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4" name="Line 42"/>
          <p:cNvSpPr>
            <a:spLocks noChangeShapeType="1"/>
          </p:cNvSpPr>
          <p:nvPr/>
        </p:nvSpPr>
        <p:spPr bwMode="auto">
          <a:xfrm>
            <a:off x="80010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5" name="Text Box 43"/>
          <p:cNvSpPr txBox="1">
            <a:spLocks noChangeArrowheads="1"/>
          </p:cNvSpPr>
          <p:nvPr/>
        </p:nvSpPr>
        <p:spPr bwMode="auto">
          <a:xfrm>
            <a:off x="80772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40</a:t>
            </a:r>
          </a:p>
        </p:txBody>
      </p:sp>
      <p:sp>
        <p:nvSpPr>
          <p:cNvPr id="402476" name="Text Box 44"/>
          <p:cNvSpPr txBox="1">
            <a:spLocks noChangeArrowheads="1"/>
          </p:cNvSpPr>
          <p:nvPr/>
        </p:nvSpPr>
        <p:spPr bwMode="auto">
          <a:xfrm>
            <a:off x="8077200" y="2971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30</a:t>
            </a:r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8153400" y="396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20</a:t>
            </a:r>
          </a:p>
        </p:txBody>
      </p:sp>
      <p:sp>
        <p:nvSpPr>
          <p:cNvPr id="402478" name="Text Box 46"/>
          <p:cNvSpPr txBox="1">
            <a:spLocks noChangeArrowheads="1"/>
          </p:cNvSpPr>
          <p:nvPr/>
        </p:nvSpPr>
        <p:spPr bwMode="auto">
          <a:xfrm>
            <a:off x="80010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2479" name="Text Box 47"/>
          <p:cNvSpPr txBox="1">
            <a:spLocks noChangeArrowheads="1"/>
          </p:cNvSpPr>
          <p:nvPr/>
        </p:nvSpPr>
        <p:spPr bwMode="auto">
          <a:xfrm>
            <a:off x="8001000" y="5881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402480" name="Text Box 48"/>
          <p:cNvSpPr txBox="1">
            <a:spLocks noChangeArrowheads="1"/>
          </p:cNvSpPr>
          <p:nvPr/>
        </p:nvSpPr>
        <p:spPr bwMode="auto">
          <a:xfrm>
            <a:off x="8001000" y="525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402481" name="Line 49"/>
          <p:cNvSpPr>
            <a:spLocks noChangeShapeType="1"/>
          </p:cNvSpPr>
          <p:nvPr/>
        </p:nvSpPr>
        <p:spPr bwMode="auto">
          <a:xfrm>
            <a:off x="80010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201B0EFB-9F5A-40B1-B664-D61612569463}" type="slidenum">
              <a:rPr lang="en-US"/>
              <a:pPr/>
              <a:t>24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2087562"/>
          </a:xfrm>
        </p:spPr>
        <p:txBody>
          <a:bodyPr/>
          <a:lstStyle/>
          <a:p>
            <a:r>
              <a:rPr lang="en-US" sz="4000"/>
              <a:t>A Global Perspective: The ICFTU Says Union Organizing Can Be Dangerous 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276600"/>
          </a:xfrm>
        </p:spPr>
        <p:txBody>
          <a:bodyPr/>
          <a:lstStyle/>
          <a:p>
            <a:r>
              <a:rPr lang="en-US"/>
              <a:t>Thousands of trade unionists have been arrested, jailed, tortured, fired, intimidated, and murdered or disappeared, across the world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7223EC4C-C9A4-410E-A1FF-2707D62BDA5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68F20C51-F292-4CDC-9C4D-ABA34DBF9C47}" type="slidenum">
              <a:rPr lang="en-US"/>
              <a:pPr/>
              <a:t>3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Employee Security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987425" y="1600200"/>
          <a:ext cx="2974975" cy="4525963"/>
        </p:xfrm>
        <a:graphic>
          <a:graphicData uri="http://schemas.openxmlformats.org/presentationml/2006/ole">
            <p:oleObj spid="_x0000_s361475" name="Clip" r:id="rId4" imgW="3238095" imgH="4742857" progId="MS_ClipArt_Gallery.2">
              <p:embed/>
            </p:oleObj>
          </a:graphicData>
        </a:graphic>
      </p:graphicFrame>
      <p:sp>
        <p:nvSpPr>
          <p:cNvPr id="361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965325"/>
            <a:ext cx="4338637" cy="38544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i="1">
                <a:solidFill>
                  <a:schemeClr val="folHlink"/>
                </a:solidFill>
              </a:rPr>
              <a:t>   </a:t>
            </a:r>
            <a:r>
              <a:rPr lang="en-US" sz="3600" i="1">
                <a:solidFill>
                  <a:srgbClr val="0000FF"/>
                </a:solidFill>
              </a:rPr>
              <a:t>Seniority</a:t>
            </a:r>
            <a:r>
              <a:rPr lang="en-US" sz="3600"/>
              <a:t> - Length of time employee has been associated with  company, division, department, or job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15C617E1-5F27-413C-9FD5-1861E003DA31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Job-Related Factors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14563"/>
            <a:ext cx="4038600" cy="391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FFFF99"/>
                </a:solidFill>
              </a:rPr>
              <a:t>   </a:t>
            </a:r>
            <a:r>
              <a:rPr lang="en-US" sz="3600"/>
              <a:t>Many of rules governing employee actions on job are included</a:t>
            </a:r>
          </a:p>
        </p:txBody>
      </p:sp>
      <p:pic>
        <p:nvPicPr>
          <p:cNvPr id="363524" name="Picture 4" descr="BD18239_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822450"/>
            <a:ext cx="4038600" cy="4081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B2DDE0B0-1E65-449A-9138-A0FEDBD662DD}" type="slidenum">
              <a:rPr lang="en-US"/>
              <a:pPr/>
              <a:t>5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Negotiating the Agreement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239000" cy="4144963"/>
          </a:xfrm>
        </p:spPr>
        <p:txBody>
          <a:bodyPr/>
          <a:lstStyle/>
          <a:p>
            <a:r>
              <a:rPr lang="en-US"/>
              <a:t>Begins with each side presenting initial demands</a:t>
            </a:r>
          </a:p>
          <a:p>
            <a:r>
              <a:rPr lang="en-US"/>
              <a:t>Suggests certain amount of give and take</a:t>
            </a:r>
          </a:p>
          <a:p>
            <a:r>
              <a:rPr lang="en-US"/>
              <a:t>Each side does not expect to obtain all demands 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DE8320D1-A120-4D42-B971-70DE03BDD7FF}" type="slidenum">
              <a:rPr lang="en-US"/>
              <a:pPr/>
              <a:t>6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sz="3600"/>
              <a:t>Example of Negotiating Wage Increase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      </a:t>
            </a:r>
            <a:r>
              <a:rPr lang="en-US" b="1"/>
              <a:t> LABOR</a:t>
            </a:r>
            <a:r>
              <a:rPr lang="en-US"/>
              <a:t>                  Additional Cents        per Hour Demanded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533400" y="42656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MANAGEMENT</a:t>
            </a:r>
            <a:r>
              <a:rPr lang="en-US"/>
              <a:t>                  Additional Cents        per Hour Offered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3429000" y="1524000"/>
            <a:ext cx="16002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5029200" y="1524000"/>
            <a:ext cx="1600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6629400" y="1524000"/>
            <a:ext cx="16002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3429000" y="4343400"/>
            <a:ext cx="16002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6629400" y="4343400"/>
            <a:ext cx="16002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6" name="Rectangle 10"/>
          <p:cNvSpPr>
            <a:spLocks noChangeArrowheads="1"/>
          </p:cNvSpPr>
          <p:nvPr/>
        </p:nvSpPr>
        <p:spPr bwMode="auto">
          <a:xfrm>
            <a:off x="5029200" y="4343400"/>
            <a:ext cx="1600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7" name="Text Box 11"/>
          <p:cNvSpPr txBox="1">
            <a:spLocks noChangeArrowheads="1"/>
          </p:cNvSpPr>
          <p:nvPr/>
        </p:nvSpPr>
        <p:spPr bwMode="auto">
          <a:xfrm>
            <a:off x="3200400" y="11112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10         15          20          25          30          35          40</a:t>
            </a:r>
          </a:p>
        </p:txBody>
      </p:sp>
      <p:sp>
        <p:nvSpPr>
          <p:cNvPr id="367628" name="Text Box 12"/>
          <p:cNvSpPr txBox="1">
            <a:spLocks noChangeArrowheads="1"/>
          </p:cNvSpPr>
          <p:nvPr/>
        </p:nvSpPr>
        <p:spPr bwMode="auto">
          <a:xfrm>
            <a:off x="3200400" y="39306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10         15          20          25          30          35          40</a:t>
            </a:r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5029200" y="1600200"/>
            <a:ext cx="16002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Bargaining Zone</a:t>
            </a:r>
            <a:r>
              <a:rPr lang="en-US" b="1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4953000" y="43878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Bargaining Zone</a:t>
            </a:r>
            <a:r>
              <a:rPr lang="en-US" b="1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367631" name="Text Box 15"/>
          <p:cNvSpPr txBox="1">
            <a:spLocks noChangeArrowheads="1"/>
          </p:cNvSpPr>
          <p:nvPr/>
        </p:nvSpPr>
        <p:spPr bwMode="auto">
          <a:xfrm>
            <a:off x="7848600" y="2514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Labor’s Plan A</a:t>
            </a:r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6248400" y="2514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Labor’s Plan B</a:t>
            </a:r>
          </a:p>
        </p:txBody>
      </p:sp>
      <p:sp>
        <p:nvSpPr>
          <p:cNvPr id="367633" name="Text Box 17"/>
          <p:cNvSpPr txBox="1">
            <a:spLocks noChangeArrowheads="1"/>
          </p:cNvSpPr>
          <p:nvPr/>
        </p:nvSpPr>
        <p:spPr bwMode="auto">
          <a:xfrm>
            <a:off x="4267200" y="25146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Labor’s Final Offer (before strike)</a:t>
            </a:r>
          </a:p>
        </p:txBody>
      </p:sp>
      <p:sp>
        <p:nvSpPr>
          <p:cNvPr id="367634" name="Line 18"/>
          <p:cNvSpPr>
            <a:spLocks noChangeShapeType="1"/>
          </p:cNvSpPr>
          <p:nvPr/>
        </p:nvSpPr>
        <p:spPr bwMode="auto">
          <a:xfrm>
            <a:off x="82296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5" name="Line 19"/>
          <p:cNvSpPr>
            <a:spLocks noChangeShapeType="1"/>
          </p:cNvSpPr>
          <p:nvPr/>
        </p:nvSpPr>
        <p:spPr bwMode="auto">
          <a:xfrm>
            <a:off x="6629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6" name="Line 20"/>
          <p:cNvSpPr>
            <a:spLocks noChangeShapeType="1"/>
          </p:cNvSpPr>
          <p:nvPr/>
        </p:nvSpPr>
        <p:spPr bwMode="auto">
          <a:xfrm>
            <a:off x="5029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6172200" y="5408613"/>
            <a:ext cx="2438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Management’s Final Offer (before plant lockout)</a:t>
            </a:r>
          </a:p>
        </p:txBody>
      </p:sp>
      <p:sp>
        <p:nvSpPr>
          <p:cNvPr id="367638" name="Text Box 22"/>
          <p:cNvSpPr txBox="1">
            <a:spLocks noChangeArrowheads="1"/>
          </p:cNvSpPr>
          <p:nvPr/>
        </p:nvSpPr>
        <p:spPr bwMode="auto">
          <a:xfrm>
            <a:off x="4267200" y="5410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Management’s Plan B</a:t>
            </a:r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2514600" y="54102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Management’s Plan A</a:t>
            </a:r>
          </a:p>
        </p:txBody>
      </p:sp>
      <p:sp>
        <p:nvSpPr>
          <p:cNvPr id="367640" name="Line 24"/>
          <p:cNvSpPr>
            <a:spLocks noChangeShapeType="1"/>
          </p:cNvSpPr>
          <p:nvPr/>
        </p:nvSpPr>
        <p:spPr bwMode="auto">
          <a:xfrm>
            <a:off x="34290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41" name="Line 25"/>
          <p:cNvSpPr>
            <a:spLocks noChangeShapeType="1"/>
          </p:cNvSpPr>
          <p:nvPr/>
        </p:nvSpPr>
        <p:spPr bwMode="auto">
          <a:xfrm>
            <a:off x="50292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7642" name="Line 26"/>
          <p:cNvSpPr>
            <a:spLocks noChangeShapeType="1"/>
          </p:cNvSpPr>
          <p:nvPr/>
        </p:nvSpPr>
        <p:spPr bwMode="auto">
          <a:xfrm>
            <a:off x="66294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F784977D-A6EA-4DBA-A0F0-8CC32A2FDE7E}" type="slidenum">
              <a:rPr lang="en-US"/>
              <a:pPr/>
              <a:t>7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Breakdowns in Negotiations</a:t>
            </a:r>
          </a:p>
        </p:txBody>
      </p:sp>
      <p:graphicFrame>
        <p:nvGraphicFramePr>
          <p:cNvPr id="36966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085975"/>
          <a:ext cx="2501900" cy="2363788"/>
        </p:xfrm>
        <a:graphic>
          <a:graphicData uri="http://schemas.openxmlformats.org/presentationml/2006/ole">
            <p:oleObj spid="_x0000_s369667" name="Clip" r:id="rId4" imgW="4827600" imgH="4092840" progId="MS_ClipArt_Gallery.2">
              <p:embed/>
            </p:oleObj>
          </a:graphicData>
        </a:graphic>
      </p:graphicFrame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676400"/>
            <a:ext cx="5324475" cy="4495800"/>
          </a:xfrm>
        </p:spPr>
        <p:txBody>
          <a:bodyPr/>
          <a:lstStyle/>
          <a:p>
            <a:r>
              <a:rPr lang="en-US" sz="3600"/>
              <a:t>Third party intervention</a:t>
            </a:r>
          </a:p>
          <a:p>
            <a:r>
              <a:rPr lang="en-US" sz="3600"/>
              <a:t>Union strategies for overcoming breakdowns</a:t>
            </a:r>
          </a:p>
          <a:p>
            <a:r>
              <a:rPr lang="en-US" sz="3600"/>
              <a:t>Management strategies for overcoming breakdowns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ABE26E16-BF08-4380-9769-D6BA05BA0185}" type="slidenum">
              <a:rPr lang="en-US"/>
              <a:pPr/>
              <a:t>8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Third Party Intervention</a:t>
            </a:r>
          </a:p>
        </p:txBody>
      </p:sp>
      <p:graphicFrame>
        <p:nvGraphicFramePr>
          <p:cNvPr id="37171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444750"/>
          <a:ext cx="2819400" cy="2454275"/>
        </p:xfrm>
        <a:graphic>
          <a:graphicData uri="http://schemas.openxmlformats.org/presentationml/2006/ole">
            <p:oleObj spid="_x0000_s371715" name="Clip" r:id="rId4" imgW="5821200" imgH="2887200" progId="MS_ClipArt_Gallery.2">
              <p:embed/>
            </p:oleObj>
          </a:graphicData>
        </a:graphic>
      </p:graphicFrame>
      <p:sp>
        <p:nvSpPr>
          <p:cNvPr id="371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754188"/>
            <a:ext cx="5176838" cy="4371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FF"/>
                </a:solidFill>
              </a:rPr>
              <a:t>Mediation</a:t>
            </a:r>
            <a:r>
              <a:rPr lang="en-US"/>
              <a:t> - Neutral party comes in when impasse has occurred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FF"/>
                </a:solidFill>
              </a:rPr>
              <a:t>Arbitration</a:t>
            </a:r>
            <a:r>
              <a:rPr lang="en-US"/>
              <a:t> - Impartial third party makes binding decision to settle dispute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FF"/>
                </a:solidFill>
              </a:rPr>
              <a:t>Sources of mediators and arbitrators</a:t>
            </a:r>
            <a:r>
              <a:rPr lang="en-US"/>
              <a:t> - </a:t>
            </a:r>
            <a:r>
              <a:rPr lang="en-US" sz="2800"/>
              <a:t>FMCS and AAA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 by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12-</a:t>
            </a:r>
            <a:fld id="{D668A04F-DE7C-4061-9370-44D337268CC1}" type="slidenum">
              <a:rPr lang="en-US"/>
              <a:pPr/>
              <a:t>9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Types of Arbitration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600200"/>
            <a:ext cx="5943600" cy="4876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>
                <a:solidFill>
                  <a:srgbClr val="0000FF"/>
                </a:solidFill>
              </a:rPr>
              <a:t>Rights arbitration</a:t>
            </a:r>
            <a:r>
              <a:rPr lang="en-US"/>
              <a:t> - Disputes over interpretation and application of various provisions of existing contract</a:t>
            </a:r>
          </a:p>
          <a:p>
            <a:pPr>
              <a:buClr>
                <a:schemeClr val="tx1"/>
              </a:buClr>
            </a:pPr>
            <a:r>
              <a:rPr lang="en-US">
                <a:solidFill>
                  <a:srgbClr val="0000FF"/>
                </a:solidFill>
              </a:rPr>
              <a:t>Interest arbitration</a:t>
            </a:r>
            <a:r>
              <a:rPr lang="en-US" b="1"/>
              <a:t> -</a:t>
            </a:r>
            <a:r>
              <a:rPr lang="en-US"/>
              <a:t> Disputes over terms of proposed collective bargaining agreements (Rarely used in private sector</a:t>
            </a:r>
            <a:r>
              <a:rPr lang="en-US" sz="2800"/>
              <a:t>) </a:t>
            </a:r>
          </a:p>
        </p:txBody>
      </p:sp>
      <p:pic>
        <p:nvPicPr>
          <p:cNvPr id="373764" name="Picture 4" descr="MCBD19625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590800"/>
            <a:ext cx="2373313" cy="2438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970</Words>
  <Application>Microsoft Office PowerPoint</Application>
  <PresentationFormat>On-screen Show (4:3)</PresentationFormat>
  <Paragraphs>204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Default Design</vt:lpstr>
      <vt:lpstr>Microsoft Clip Gallery</vt:lpstr>
      <vt:lpstr>Compensation and Benefits</vt:lpstr>
      <vt:lpstr>Grievance Procedure</vt:lpstr>
      <vt:lpstr>Employee Security</vt:lpstr>
      <vt:lpstr>Job-Related Factors</vt:lpstr>
      <vt:lpstr>Negotiating the Agreement</vt:lpstr>
      <vt:lpstr>Example of Negotiating Wage Increase</vt:lpstr>
      <vt:lpstr>Breakdowns in Negotiations</vt:lpstr>
      <vt:lpstr>Third Party Intervention</vt:lpstr>
      <vt:lpstr>Types of Arbitration</vt:lpstr>
      <vt:lpstr>Union Strategies for Overcoming Negotiation Breakdowns - Strikes</vt:lpstr>
      <vt:lpstr>Trends &amp; Innovations:  Virtual Strikes </vt:lpstr>
      <vt:lpstr>Union Strategies for Overcoming Negotiation Breakdowns - Boycotts</vt:lpstr>
      <vt:lpstr>Other Union Tactics </vt:lpstr>
      <vt:lpstr>Management Strategies for Overcoming Negotiation Breakdowns - Lockout</vt:lpstr>
      <vt:lpstr>Management Strategies for Overcoming Negotiations Breakdowns – Continue Operations Without Striking Workers</vt:lpstr>
      <vt:lpstr>Ratifying the Agreement</vt:lpstr>
      <vt:lpstr>Administration of the Agreement</vt:lpstr>
      <vt:lpstr>Collective Bargaining for  Federal Employees</vt:lpstr>
      <vt:lpstr>Union Decertification</vt:lpstr>
      <vt:lpstr>Decertification Procedure</vt:lpstr>
      <vt:lpstr>Management and Decertification</vt:lpstr>
      <vt:lpstr>Unions Today</vt:lpstr>
      <vt:lpstr>Percentage of the Private Workforce That is Unionized</vt:lpstr>
      <vt:lpstr>A Global Perspective: The ICFTU Says Union Organizing Can Be Dangerous </vt:lpstr>
      <vt:lpstr>Slide 25</vt:lpstr>
    </vt:vector>
  </TitlesOfParts>
  <Company>R. Wayne Mondy,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HUMAN RESOURCE MANAGEMENT:  AN OVERVIEW</dc:title>
  <dc:creator>Wayne Mondy</dc:creator>
  <cp:lastModifiedBy> </cp:lastModifiedBy>
  <cp:revision>23</cp:revision>
  <dcterms:created xsi:type="dcterms:W3CDTF">2006-06-11T12:49:11Z</dcterms:created>
  <dcterms:modified xsi:type="dcterms:W3CDTF">2012-07-10T03:29:49Z</dcterms:modified>
</cp:coreProperties>
</file>