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96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20" r:id="rId13"/>
    <p:sldId id="321" r:id="rId14"/>
    <p:sldId id="309" r:id="rId15"/>
    <p:sldId id="31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EBF7FF"/>
    <a:srgbClr val="DDF2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69" autoAdjust="0"/>
  </p:normalViewPr>
  <p:slideViewPr>
    <p:cSldViewPr>
      <p:cViewPr>
        <p:scale>
          <a:sx n="53" d="100"/>
          <a:sy n="53" d="100"/>
        </p:scale>
        <p:origin x="-1644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BB044D6-71F5-4D24-9369-94EE87DEA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AA7F7FA-A5D1-4F29-B019-2152B609773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78A82B6-4769-4E44-811D-8035E7B289D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5DD7A11-7F7E-4DD5-B567-799A91E5BDD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3FFEBAB-9BD3-4A98-945B-1A9B67FF860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50AFBFB-0943-4CF0-8F8C-80B8DC2EBA9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F5D7D51-D16E-456C-A227-50BB51E2281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A8F4352-D892-4BF7-A123-8106C58E542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79896CA-2EC3-4B43-A7C9-A65FEACF9F0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DE4DC4-F2D8-4BA8-B35C-FED92E24E37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0183D9E-394B-4572-B79D-994C22773A1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0167FB6-A001-4DC1-A021-B5E034EEFDE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8D65389-665E-4D80-A7CE-0EADC454686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2F87E18-0917-4BC5-AA05-749A810F3B6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F4A94F6-EE5A-44AC-9DDA-0BC8EB55927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BD2E66F-5B45-4C8E-BA9E-F24CA91B1C8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2008 by Prentice Hall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F9ECDC4B-9799-46ED-80A6-BDC715004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2008 by Prentice Hall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6B75128B-6238-4866-BF84-8993114B1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2008 by Prentice Hall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C52FF5A1-61ED-40C0-A290-EAEA54F6D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2008 by Prentice Hall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C136CACD-D9C8-4B3C-AE6A-61BF8A48F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2008 by Prentice Hall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77AF824F-C0F2-4EEB-BE37-5C6D62FCB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2008 by Prentice Hall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56999172-1E51-4C92-B9A7-863EEAB6F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2008 by Prentice Hall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47F8910B-0464-4611-877E-DCFD54AE90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2008 by Prentice Hall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B01C0A88-D900-49AC-A43B-ED5439C8B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2008 by Prentice Hall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A1AF7443-FF1E-433F-88A4-B8E4355F5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2008 by Prentice Hall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AC45DF14-C761-4F01-A407-7C040FB90F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2008 by Prentice Hall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D44F7BAC-D2AF-45A0-B9A6-6AD4A5129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2008 by Prentice Hall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F4E041CB-2777-412E-B1E9-9CE39E19B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2008 by Prentice Hall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FC69B345-FB03-46E9-AA02-37EAC47F0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2008 by Prentice Hall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D05EA8A0-A73A-4804-A50E-1D7D6C954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© 2008 by Prentice Hall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r>
              <a:rPr lang="en-US"/>
              <a:t>4-</a:t>
            </a:r>
            <a:fld id="{A96EDD32-7312-4316-BAB2-E34D1837B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5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© 2008 by Prentice Hall</a:t>
            </a:r>
          </a:p>
        </p:txBody>
      </p:sp>
      <p:sp>
        <p:nvSpPr>
          <p:cNvPr id="205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4-</a:t>
            </a:r>
            <a:fld id="{5FEED5BF-81C7-45D9-84C3-A9737EFB3FF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Shortage of Workers Forecasted</a:t>
            </a:r>
          </a:p>
        </p:txBody>
      </p:sp>
      <p:graphicFrame>
        <p:nvGraphicFramePr>
          <p:cNvPr id="2053" name="Object 3"/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228600" y="2438400"/>
          <a:ext cx="2133600" cy="2012950"/>
        </p:xfrm>
        <a:graphic>
          <a:graphicData uri="http://schemas.openxmlformats.org/presentationml/2006/ole">
            <p:oleObj spid="_x0000_s2053" name="Clip" r:id="rId4" imgW="4054475" imgH="3549650" progId="MS_ClipArt_Gallery.2">
              <p:embed/>
            </p:oleObj>
          </a:graphicData>
        </a:graphic>
      </p:graphicFrame>
      <p:sp>
        <p:nvSpPr>
          <p:cNvPr id="205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819400" y="1752600"/>
            <a:ext cx="6248400" cy="4343400"/>
          </a:xfrm>
        </p:spPr>
        <p:txBody>
          <a:bodyPr/>
          <a:lstStyle/>
          <a:p>
            <a:pPr eaLnBrk="1" hangingPunct="1"/>
            <a:r>
              <a:rPr lang="en-US" smtClean="0"/>
              <a:t>Creative recruiting</a:t>
            </a:r>
          </a:p>
          <a:p>
            <a:pPr eaLnBrk="1" hangingPunct="1"/>
            <a:r>
              <a:rPr lang="en-US" smtClean="0"/>
              <a:t>Compensation incentives – Premium pay is one method</a:t>
            </a:r>
          </a:p>
          <a:p>
            <a:pPr eaLnBrk="1" hangingPunct="1"/>
            <a:r>
              <a:rPr lang="en-US" smtClean="0"/>
              <a:t>Training programs – Prepare previously unemployable people for positions</a:t>
            </a:r>
          </a:p>
          <a:p>
            <a:pPr eaLnBrk="1" hangingPunct="1"/>
            <a:r>
              <a:rPr lang="en-US" smtClean="0"/>
              <a:t>Different selection standards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© 2008 by Prentice Hall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4-</a:t>
            </a:r>
            <a:fld id="{B96EF6F1-2278-4030-89B7-94744273225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Trends &amp; Innovations: Manager Self-Service 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smtClean="0"/>
              <a:t>Use of software and corporate network to automate paper-based processes requiring manager’s approval, record-keeping or input, and processes that support manager’s job </a:t>
            </a:r>
          </a:p>
          <a:p>
            <a:pPr eaLnBrk="1" hangingPunct="1"/>
            <a:r>
              <a:rPr lang="en-US" smtClean="0"/>
              <a:t>MSS can help managers develop and grow staff and assist employees in determining their career paths and developing required competencies </a:t>
            </a:r>
            <a:endParaRPr lang="en-US" smtClean="0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© 2008 by Prentice Hall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4-</a:t>
            </a:r>
            <a:fld id="{F96D28CC-E3F4-47A5-8652-A2D95C526DB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Employee self-service (ESS)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Processes that automate transactions formerly labor-intensive for employees and HR professionals</a:t>
            </a:r>
          </a:p>
          <a:p>
            <a:pPr eaLnBrk="1" hangingPunct="1"/>
            <a:r>
              <a:rPr lang="en-US" smtClean="0"/>
              <a:t>ESS applications can free up valuable HR staff time, reducing administrative time and costs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© 2008 by Prentice Hall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4-</a:t>
            </a:r>
            <a:fld id="{2ADD020F-3566-4753-AC4D-4CA3C3BBF24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Job Design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Process of determining specific tasks to be performed, methods used in performing these tasks, and how job relates to other work in organization</a:t>
            </a:r>
          </a:p>
          <a:p>
            <a:pPr eaLnBrk="1" hangingPunct="1"/>
            <a:r>
              <a:rPr lang="en-US" smtClean="0">
                <a:solidFill>
                  <a:srgbClr val="0000FF"/>
                </a:solidFill>
              </a:rPr>
              <a:t>Job enrichment</a:t>
            </a:r>
            <a:r>
              <a:rPr lang="en-US" smtClean="0"/>
              <a:t> - Basic changes in content and level of responsibility of job,  to provide greater challenge to worker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© 2008 by Prentice Hall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4-</a:t>
            </a:r>
            <a:fld id="{CED0DE75-BD66-4415-BB63-BCBD3842AF3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Job Design (Cont.)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FF"/>
                </a:solidFill>
              </a:rPr>
              <a:t>Job enlargement</a:t>
            </a:r>
            <a:r>
              <a:rPr lang="en-US" smtClean="0"/>
              <a:t> - Changes in scope of job to provide greater variety to worker</a:t>
            </a:r>
          </a:p>
          <a:p>
            <a:pPr eaLnBrk="1" hangingPunct="1"/>
            <a:r>
              <a:rPr lang="en-US" smtClean="0">
                <a:solidFill>
                  <a:srgbClr val="0000FF"/>
                </a:solidFill>
              </a:rPr>
              <a:t>Reengineering</a:t>
            </a:r>
            <a:r>
              <a:rPr lang="en-US" smtClean="0"/>
              <a:t> - Fundamental rethinking and radical redesign of business processes to achieve dramatic improvements in critical measures of performance, such as cost, quality, service and speed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© 2008 by Prentice Hall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4-</a:t>
            </a:r>
            <a:fld id="{F6C792F4-1618-4B1A-BBE3-82E5BD28D38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 Global Perspective: A Database of Repatriate Skills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Vast majority of U.S. companies have failed to realize importance of creating databases of repatriate skills</a:t>
            </a:r>
          </a:p>
          <a:p>
            <a:pPr eaLnBrk="1" hangingPunct="1"/>
            <a:r>
              <a:rPr lang="en-US" smtClean="0"/>
              <a:t>Colgate-Palmolive’s database is primarily for succession planning.</a:t>
            </a:r>
          </a:p>
          <a:p>
            <a:pPr eaLnBrk="1" hangingPunct="1"/>
            <a:r>
              <a:rPr lang="en-US" smtClean="0"/>
              <a:t>It also contains data on each manager’s experience with or awareness of particular cultures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© 2008 by Prentice Hall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4-</a:t>
            </a:r>
            <a:fld id="{6470206D-DD16-4021-AF20-5055D5516D99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© 2008 by Prentice Hall</a:t>
            </a:r>
          </a:p>
        </p:txBody>
      </p:sp>
      <p:sp>
        <p:nvSpPr>
          <p:cNvPr id="30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4-</a:t>
            </a:r>
            <a:fld id="{D42BDBD0-0458-4854-A5CE-F0EF8056A8B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Surplus of Employees</a:t>
            </a:r>
          </a:p>
        </p:txBody>
      </p:sp>
      <p:graphicFrame>
        <p:nvGraphicFramePr>
          <p:cNvPr id="3077" name="Object 3"/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457200" y="1600200"/>
          <a:ext cx="2916238" cy="4525963"/>
        </p:xfrm>
        <a:graphic>
          <a:graphicData uri="http://schemas.openxmlformats.org/presentationml/2006/ole">
            <p:oleObj spid="_x0000_s3077" name="Clip" r:id="rId4" imgW="3238095" imgH="4838095" progId="MS_ClipArt_Gallery.2">
              <p:embed/>
            </p:oleObj>
          </a:graphicData>
        </a:graphic>
      </p:graphicFrame>
      <p:sp>
        <p:nvSpPr>
          <p:cNvPr id="307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038600" y="1981200"/>
            <a:ext cx="4724400" cy="3657600"/>
          </a:xfrm>
        </p:spPr>
        <p:txBody>
          <a:bodyPr/>
          <a:lstStyle/>
          <a:p>
            <a:pPr eaLnBrk="1" hangingPunct="1"/>
            <a:r>
              <a:rPr lang="en-US" smtClean="0"/>
              <a:t>Restricted hiring – Employees who leave are not replaced</a:t>
            </a:r>
          </a:p>
          <a:p>
            <a:pPr eaLnBrk="1" hangingPunct="1"/>
            <a:r>
              <a:rPr lang="en-US" smtClean="0"/>
              <a:t>Reduced hours</a:t>
            </a:r>
          </a:p>
          <a:p>
            <a:pPr eaLnBrk="1" hangingPunct="1"/>
            <a:r>
              <a:rPr lang="en-US" smtClean="0"/>
              <a:t>Early retirement</a:t>
            </a:r>
          </a:p>
          <a:p>
            <a:pPr eaLnBrk="1" hangingPunct="1"/>
            <a:r>
              <a:rPr lang="en-US" smtClean="0"/>
              <a:t>Downsizing - Layoffs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© 2008 by Prentice Hall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4-</a:t>
            </a:r>
            <a:fld id="{5F37AA45-A223-4B89-A3E3-E2942345F2C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Downsizing 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Also known as </a:t>
            </a:r>
            <a:r>
              <a:rPr lang="en-US" i="1" smtClean="0">
                <a:solidFill>
                  <a:srgbClr val="0000FF"/>
                </a:solidFill>
              </a:rPr>
              <a:t>restructuring</a:t>
            </a:r>
            <a:r>
              <a:rPr lang="en-US" i="1" smtClean="0"/>
              <a:t> </a:t>
            </a:r>
            <a:r>
              <a:rPr lang="en-US" smtClean="0"/>
              <a:t>and</a:t>
            </a:r>
            <a:r>
              <a:rPr lang="en-US" i="1" smtClean="0"/>
              <a:t> </a:t>
            </a:r>
            <a:r>
              <a:rPr lang="en-US" i="1" smtClean="0">
                <a:solidFill>
                  <a:srgbClr val="0000FF"/>
                </a:solidFill>
              </a:rPr>
              <a:t>rightsizing</a:t>
            </a:r>
            <a:r>
              <a:rPr lang="en-US" smtClean="0"/>
              <a:t>, is reverse of company growing and suggests one-time change in organization and number of people employed </a:t>
            </a:r>
          </a:p>
          <a:p>
            <a:pPr eaLnBrk="1" hangingPunct="1">
              <a:lnSpc>
                <a:spcPct val="90000"/>
              </a:lnSpc>
            </a:pPr>
            <a:r>
              <a:rPr lang="en-US" i="1" smtClean="0">
                <a:solidFill>
                  <a:srgbClr val="0000FF"/>
                </a:solidFill>
              </a:rPr>
              <a:t>Retention bonuses</a:t>
            </a:r>
            <a:r>
              <a:rPr lang="en-US" smtClean="0"/>
              <a:t> are used to entice terminated employees to remain for short periods of time to ensure continued services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5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© 2008 by Prentice Hall</a:t>
            </a:r>
          </a:p>
        </p:txBody>
      </p:sp>
      <p:sp>
        <p:nvSpPr>
          <p:cNvPr id="51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4-</a:t>
            </a:r>
            <a:fld id="{F431B060-3788-4039-9A65-8FA0AEE3B16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Negative Aspects of Downsizing 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352800" y="1600200"/>
            <a:ext cx="5638800" cy="4953000"/>
          </a:xfrm>
        </p:spPr>
        <p:txBody>
          <a:bodyPr/>
          <a:lstStyle/>
          <a:p>
            <a:pPr eaLnBrk="1" hangingPunct="1"/>
            <a:r>
              <a:rPr lang="en-US" smtClean="0"/>
              <a:t>Cost associated with low morale of those remaining </a:t>
            </a:r>
          </a:p>
          <a:p>
            <a:pPr eaLnBrk="1" hangingPunct="1"/>
            <a:r>
              <a:rPr lang="en-US" smtClean="0"/>
              <a:t>Layers removed, making advancement in organization more difficult </a:t>
            </a:r>
          </a:p>
          <a:p>
            <a:pPr eaLnBrk="1" hangingPunct="1"/>
            <a:r>
              <a:rPr lang="en-US" smtClean="0"/>
              <a:t>Workers may seek better opportunities, fearing they may be in line for lay offs</a:t>
            </a:r>
            <a:r>
              <a:rPr lang="en-US" sz="2800" smtClean="0"/>
              <a:t> </a:t>
            </a:r>
          </a:p>
        </p:txBody>
      </p:sp>
      <p:pic>
        <p:nvPicPr>
          <p:cNvPr id="5126" name="Picture 4" descr="MCj0362972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2751138"/>
            <a:ext cx="2514600" cy="19129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© 2008 by Prentice Hall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4-</a:t>
            </a:r>
            <a:fld id="{76D9BB65-9B4E-4A49-9089-3C949344F47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05800" cy="1524000"/>
          </a:xfrm>
        </p:spPr>
        <p:txBody>
          <a:bodyPr/>
          <a:lstStyle/>
          <a:p>
            <a:pPr eaLnBrk="1" hangingPunct="1"/>
            <a:r>
              <a:rPr lang="en-US" sz="4000" smtClean="0"/>
              <a:t>Negative Aspects of </a:t>
            </a:r>
            <a:br>
              <a:rPr lang="en-US" sz="4000" smtClean="0"/>
            </a:br>
            <a:r>
              <a:rPr lang="en-US" sz="4000" smtClean="0"/>
              <a:t>Downsizing (Cont.) 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60575"/>
            <a:ext cx="7391400" cy="4065588"/>
          </a:xfrm>
        </p:spPr>
        <p:txBody>
          <a:bodyPr/>
          <a:lstStyle/>
          <a:p>
            <a:pPr eaLnBrk="1" hangingPunct="1"/>
            <a:r>
              <a:rPr lang="en-US" smtClean="0"/>
              <a:t>Employee loyalty significantly reduced </a:t>
            </a:r>
          </a:p>
          <a:p>
            <a:pPr eaLnBrk="1" hangingPunct="1"/>
            <a:r>
              <a:rPr lang="en-US" smtClean="0"/>
              <a:t>Institutional memory lost</a:t>
            </a:r>
          </a:p>
          <a:p>
            <a:pPr eaLnBrk="1" hangingPunct="1"/>
            <a:r>
              <a:rPr lang="en-US" smtClean="0"/>
              <a:t>Remaining workers required to do more </a:t>
            </a:r>
          </a:p>
          <a:p>
            <a:pPr eaLnBrk="1" hangingPunct="1"/>
            <a:r>
              <a:rPr lang="en-US" smtClean="0"/>
              <a:t>When demand for products/services returns, firm may realize it has cut too deep</a:t>
            </a:r>
            <a:r>
              <a:rPr lang="en-US" smtClean="0">
                <a:solidFill>
                  <a:srgbClr val="FFFF99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5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© 2008 by Prentice Hall</a:t>
            </a:r>
          </a:p>
        </p:txBody>
      </p:sp>
      <p:sp>
        <p:nvSpPr>
          <p:cNvPr id="717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4-</a:t>
            </a:r>
            <a:fld id="{163B24AF-1472-4B65-BC8E-A80F2DBE68A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Outplacement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667000" y="1600200"/>
            <a:ext cx="6019800" cy="4876800"/>
          </a:xfrm>
        </p:spPr>
        <p:txBody>
          <a:bodyPr/>
          <a:lstStyle/>
          <a:p>
            <a:pPr eaLnBrk="1" hangingPunct="1"/>
            <a:r>
              <a:rPr lang="en-US" smtClean="0"/>
              <a:t>Laid-off employees given assistance in finding employment elsewhere </a:t>
            </a:r>
          </a:p>
          <a:p>
            <a:pPr eaLnBrk="1" hangingPunct="1"/>
            <a:r>
              <a:rPr lang="en-US" smtClean="0"/>
              <a:t>Companies use outplacement to take care of employees by moving them successfully out of company rather than having to do it on their own</a:t>
            </a:r>
            <a:r>
              <a:rPr lang="en-US" sz="2800" smtClean="0">
                <a:solidFill>
                  <a:srgbClr val="FFFF99"/>
                </a:solidFill>
              </a:rPr>
              <a:t> </a:t>
            </a:r>
          </a:p>
        </p:txBody>
      </p:sp>
      <p:pic>
        <p:nvPicPr>
          <p:cNvPr id="7174" name="Picture 4" descr="j014948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4800" y="2632075"/>
            <a:ext cx="2362200" cy="2244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5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© 2008 by Prentice Hall</a:t>
            </a:r>
          </a:p>
        </p:txBody>
      </p:sp>
      <p:sp>
        <p:nvSpPr>
          <p:cNvPr id="819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4-</a:t>
            </a:r>
            <a:fld id="{AC5D301B-AFFA-486E-8CE7-3B92A4EF04B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Succession Planning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057400"/>
            <a:ext cx="6096000" cy="4038600"/>
          </a:xfrm>
        </p:spPr>
        <p:txBody>
          <a:bodyPr/>
          <a:lstStyle/>
          <a:p>
            <a:pPr eaLnBrk="1" hangingPunct="1"/>
            <a:r>
              <a:rPr lang="en-US" sz="2800" smtClean="0"/>
              <a:t>Process of ensuring that qualified persons are available to assume key managerial positions once the positions are vacant </a:t>
            </a:r>
            <a:endParaRPr lang="en-US" smtClean="0"/>
          </a:p>
          <a:p>
            <a:pPr eaLnBrk="1" hangingPunct="1"/>
            <a:r>
              <a:rPr lang="en-US" sz="2800" smtClean="0"/>
              <a:t>Goal is to help ensure a smooth transition and operational efficiency </a:t>
            </a:r>
          </a:p>
        </p:txBody>
      </p:sp>
      <p:pic>
        <p:nvPicPr>
          <p:cNvPr id="8198" name="Picture 4" descr="j0293844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324600" y="2230438"/>
            <a:ext cx="1905000" cy="29511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5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© 2008 by Prentice Hall</a:t>
            </a:r>
          </a:p>
        </p:txBody>
      </p:sp>
      <p:sp>
        <p:nvSpPr>
          <p:cNvPr id="921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4-</a:t>
            </a:r>
            <a:fld id="{3EED83D9-221C-4A26-B1E3-EEAA4D602A7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eaLnBrk="1" hangingPunct="1"/>
            <a:r>
              <a:rPr lang="en-US" sz="4000" smtClean="0"/>
              <a:t>Human Resource Information Systems (HRIS)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0" y="2136775"/>
            <a:ext cx="5638800" cy="39893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rgbClr val="FFFF99"/>
                </a:solidFill>
              </a:rPr>
              <a:t>   </a:t>
            </a:r>
            <a:r>
              <a:rPr lang="en-US" sz="3600" smtClean="0"/>
              <a:t>Any organized approach for obtaining relevant and timely information on which to base HR decisions</a:t>
            </a:r>
          </a:p>
        </p:txBody>
      </p:sp>
      <p:pic>
        <p:nvPicPr>
          <p:cNvPr id="9222" name="Picture 4" descr="MCj0355051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38200" y="2290763"/>
            <a:ext cx="2392363" cy="2990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© 2008 by Prentice Hall</a:t>
            </a: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4-</a:t>
            </a:r>
            <a:fld id="{B9BCF298-C1C7-4C2C-862D-2D5EAACA36B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44563"/>
          </a:xfrm>
        </p:spPr>
        <p:txBody>
          <a:bodyPr/>
          <a:lstStyle/>
          <a:p>
            <a:pPr eaLnBrk="1" hangingPunct="1"/>
            <a:r>
              <a:rPr lang="en-US" sz="2000" smtClean="0"/>
              <a:t>HUMAN RESOURCE INFORMATION SYSTEM</a:t>
            </a:r>
            <a:br>
              <a:rPr lang="en-US" sz="2000" smtClean="0"/>
            </a:br>
            <a:r>
              <a:rPr lang="en-US" sz="2000" smtClean="0"/>
              <a:t>Goal:  Integrate Core Processes into Seamless System</a:t>
            </a:r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0" y="1143000"/>
            <a:ext cx="220980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u="sng"/>
              <a:t>Input Data Types</a:t>
            </a:r>
          </a:p>
          <a:p>
            <a:pPr>
              <a:spcBef>
                <a:spcPct val="50000"/>
              </a:spcBef>
            </a:pPr>
            <a:r>
              <a:rPr lang="en-US" sz="1400"/>
              <a:t>Job Analysis</a:t>
            </a:r>
            <a:r>
              <a:rPr lang="en-US" sz="1400" u="sng"/>
              <a:t> </a:t>
            </a:r>
          </a:p>
          <a:p>
            <a:pPr>
              <a:spcBef>
                <a:spcPct val="50000"/>
              </a:spcBef>
            </a:pPr>
            <a:r>
              <a:rPr lang="en-US" sz="1400"/>
              <a:t>Recruitment</a:t>
            </a:r>
          </a:p>
          <a:p>
            <a:pPr>
              <a:spcBef>
                <a:spcPct val="50000"/>
              </a:spcBef>
            </a:pPr>
            <a:r>
              <a:rPr lang="en-US" sz="1400"/>
              <a:t>Selection/Job Posting/ Employee Referral</a:t>
            </a:r>
          </a:p>
          <a:p>
            <a:pPr>
              <a:spcBef>
                <a:spcPct val="50000"/>
              </a:spcBef>
            </a:pPr>
            <a:r>
              <a:rPr lang="en-US" sz="1400"/>
              <a:t>T&amp;D</a:t>
            </a:r>
          </a:p>
          <a:p>
            <a:pPr>
              <a:spcBef>
                <a:spcPct val="50000"/>
              </a:spcBef>
            </a:pPr>
            <a:r>
              <a:rPr lang="en-US" sz="1400"/>
              <a:t>Performance Appraisal</a:t>
            </a:r>
          </a:p>
          <a:p>
            <a:pPr>
              <a:spcBef>
                <a:spcPct val="50000"/>
              </a:spcBef>
            </a:pPr>
            <a:r>
              <a:rPr lang="en-US" sz="1400"/>
              <a:t>Compensation</a:t>
            </a:r>
          </a:p>
          <a:p>
            <a:pPr>
              <a:spcBef>
                <a:spcPct val="50000"/>
              </a:spcBef>
            </a:pPr>
            <a:r>
              <a:rPr lang="en-US" sz="1400"/>
              <a:t>Benefits</a:t>
            </a:r>
          </a:p>
          <a:p>
            <a:pPr>
              <a:spcBef>
                <a:spcPct val="50000"/>
              </a:spcBef>
            </a:pPr>
            <a:r>
              <a:rPr lang="en-US" sz="1400"/>
              <a:t>Safety</a:t>
            </a:r>
          </a:p>
          <a:p>
            <a:pPr>
              <a:spcBef>
                <a:spcPct val="50000"/>
              </a:spcBef>
            </a:pPr>
            <a:r>
              <a:rPr lang="en-US" sz="1400"/>
              <a:t>Health</a:t>
            </a:r>
          </a:p>
          <a:p>
            <a:pPr>
              <a:spcBef>
                <a:spcPct val="50000"/>
              </a:spcBef>
            </a:pPr>
            <a:r>
              <a:rPr lang="en-US" sz="1400"/>
              <a:t>Labor Relations</a:t>
            </a:r>
          </a:p>
          <a:p>
            <a:pPr>
              <a:spcBef>
                <a:spcPct val="50000"/>
              </a:spcBef>
            </a:pPr>
            <a:r>
              <a:rPr lang="en-US" sz="1400"/>
              <a:t>Employee Relations</a:t>
            </a:r>
          </a:p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3581400" y="1143000"/>
            <a:ext cx="2895600" cy="402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u="sng"/>
              <a:t>Output Data Uses*</a:t>
            </a:r>
          </a:p>
          <a:p>
            <a:pPr>
              <a:spcBef>
                <a:spcPct val="50000"/>
              </a:spcBef>
            </a:pPr>
            <a:r>
              <a:rPr lang="en-US" sz="1400"/>
              <a:t>Employee Tracking</a:t>
            </a:r>
          </a:p>
          <a:p>
            <a:pPr>
              <a:spcBef>
                <a:spcPct val="50000"/>
              </a:spcBef>
            </a:pPr>
            <a:r>
              <a:rPr lang="en-US" sz="1400"/>
              <a:t>Diversity Programs</a:t>
            </a:r>
          </a:p>
          <a:p>
            <a:pPr>
              <a:spcBef>
                <a:spcPct val="50000"/>
              </a:spcBef>
            </a:pPr>
            <a:r>
              <a:rPr lang="en-US" sz="1400"/>
              <a:t>Hiring Decisions</a:t>
            </a:r>
          </a:p>
          <a:p>
            <a:pPr>
              <a:spcBef>
                <a:spcPct val="50000"/>
              </a:spcBef>
            </a:pPr>
            <a:r>
              <a:rPr lang="en-US" sz="1400"/>
              <a:t>Training Programs/E-learning/Management Succession</a:t>
            </a:r>
          </a:p>
          <a:p>
            <a:pPr>
              <a:spcBef>
                <a:spcPct val="50000"/>
              </a:spcBef>
            </a:pPr>
            <a:endParaRPr lang="en-US" sz="1400"/>
          </a:p>
          <a:p>
            <a:pPr>
              <a:spcBef>
                <a:spcPct val="50000"/>
              </a:spcBef>
            </a:pPr>
            <a:r>
              <a:rPr lang="en-US" sz="1400"/>
              <a:t>Compensation Programs</a:t>
            </a:r>
          </a:p>
          <a:p>
            <a:pPr>
              <a:spcBef>
                <a:spcPct val="50000"/>
              </a:spcBef>
            </a:pPr>
            <a:r>
              <a:rPr lang="en-US" sz="1400"/>
              <a:t>Benefit Programs (e.g., prescription drug programs)</a:t>
            </a:r>
          </a:p>
          <a:p>
            <a:pPr>
              <a:spcBef>
                <a:spcPct val="50000"/>
              </a:spcBef>
            </a:pPr>
            <a:r>
              <a:rPr lang="en-US" sz="1400"/>
              <a:t>Health Programs (e.g., Employee Assistance Programs)     Bargaining Strategies</a:t>
            </a:r>
          </a:p>
          <a:p>
            <a:pPr>
              <a:spcBef>
                <a:spcPct val="50000"/>
              </a:spcBef>
            </a:pPr>
            <a:r>
              <a:rPr lang="en-US" sz="1400"/>
              <a:t>Employee Services</a:t>
            </a:r>
          </a:p>
        </p:txBody>
      </p:sp>
      <p:sp>
        <p:nvSpPr>
          <p:cNvPr id="10247" name="AutoShape 5"/>
          <p:cNvSpPr>
            <a:spLocks noChangeArrowheads="1"/>
          </p:cNvSpPr>
          <p:nvPr/>
        </p:nvSpPr>
        <p:spPr bwMode="auto">
          <a:xfrm>
            <a:off x="6553200" y="1524000"/>
            <a:ext cx="2362200" cy="1752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600"/>
              <a:t>Organizational Strategic Plans</a:t>
            </a:r>
          </a:p>
        </p:txBody>
      </p:sp>
      <p:sp>
        <p:nvSpPr>
          <p:cNvPr id="10248" name="AutoShape 6"/>
          <p:cNvSpPr>
            <a:spLocks noChangeArrowheads="1"/>
          </p:cNvSpPr>
          <p:nvPr/>
        </p:nvSpPr>
        <p:spPr bwMode="auto">
          <a:xfrm>
            <a:off x="6553200" y="3429000"/>
            <a:ext cx="2362200" cy="1752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600"/>
              <a:t>Human Resource Management Plans</a:t>
            </a:r>
          </a:p>
        </p:txBody>
      </p:sp>
      <p:sp>
        <p:nvSpPr>
          <p:cNvPr id="10249" name="Text Box 7"/>
          <p:cNvSpPr txBox="1">
            <a:spLocks noChangeArrowheads="1"/>
          </p:cNvSpPr>
          <p:nvPr/>
        </p:nvSpPr>
        <p:spPr bwMode="auto">
          <a:xfrm>
            <a:off x="5638800" y="1143000"/>
            <a:ext cx="3505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u="sng"/>
              <a:t>Contribute Toward Achievement of:</a:t>
            </a:r>
          </a:p>
        </p:txBody>
      </p:sp>
      <p:sp>
        <p:nvSpPr>
          <p:cNvPr id="10250" name="Rectangle 8"/>
          <p:cNvSpPr>
            <a:spLocks noChangeArrowheads="1"/>
          </p:cNvSpPr>
          <p:nvPr/>
        </p:nvSpPr>
        <p:spPr bwMode="auto">
          <a:xfrm>
            <a:off x="2133600" y="1447800"/>
            <a:ext cx="1219200" cy="3733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600"/>
              <a:t>Human Resource Information System</a:t>
            </a:r>
          </a:p>
        </p:txBody>
      </p:sp>
      <p:sp>
        <p:nvSpPr>
          <p:cNvPr id="10251" name="Text Box 9"/>
          <p:cNvSpPr txBox="1">
            <a:spLocks noChangeArrowheads="1"/>
          </p:cNvSpPr>
          <p:nvPr/>
        </p:nvSpPr>
        <p:spPr bwMode="auto">
          <a:xfrm>
            <a:off x="228600" y="5562600"/>
            <a:ext cx="845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*Manager and employee self-service is available.</a:t>
            </a:r>
          </a:p>
        </p:txBody>
      </p:sp>
      <p:sp>
        <p:nvSpPr>
          <p:cNvPr id="10252" name="Line 10"/>
          <p:cNvSpPr>
            <a:spLocks noChangeShapeType="1"/>
          </p:cNvSpPr>
          <p:nvPr/>
        </p:nvSpPr>
        <p:spPr bwMode="auto">
          <a:xfrm>
            <a:off x="1905000" y="2286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3" name="Line 11"/>
          <p:cNvSpPr>
            <a:spLocks noChangeShapeType="1"/>
          </p:cNvSpPr>
          <p:nvPr/>
        </p:nvSpPr>
        <p:spPr bwMode="auto">
          <a:xfrm>
            <a:off x="1905000" y="1905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4" name="Line 12"/>
          <p:cNvSpPr>
            <a:spLocks noChangeShapeType="1"/>
          </p:cNvSpPr>
          <p:nvPr/>
        </p:nvSpPr>
        <p:spPr bwMode="auto">
          <a:xfrm>
            <a:off x="1905000" y="160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5" name="Line 13"/>
          <p:cNvSpPr>
            <a:spLocks noChangeShapeType="1"/>
          </p:cNvSpPr>
          <p:nvPr/>
        </p:nvSpPr>
        <p:spPr bwMode="auto">
          <a:xfrm>
            <a:off x="1905000" y="2743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6" name="Line 14"/>
          <p:cNvSpPr>
            <a:spLocks noChangeShapeType="1"/>
          </p:cNvSpPr>
          <p:nvPr/>
        </p:nvSpPr>
        <p:spPr bwMode="auto">
          <a:xfrm>
            <a:off x="1905000" y="3124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7" name="Line 15"/>
          <p:cNvSpPr>
            <a:spLocks noChangeShapeType="1"/>
          </p:cNvSpPr>
          <p:nvPr/>
        </p:nvSpPr>
        <p:spPr bwMode="auto">
          <a:xfrm>
            <a:off x="1905000" y="3429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8" name="Line 16"/>
          <p:cNvSpPr>
            <a:spLocks noChangeShapeType="1"/>
          </p:cNvSpPr>
          <p:nvPr/>
        </p:nvSpPr>
        <p:spPr bwMode="auto">
          <a:xfrm>
            <a:off x="1905000" y="3733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9" name="Line 17"/>
          <p:cNvSpPr>
            <a:spLocks noChangeShapeType="1"/>
          </p:cNvSpPr>
          <p:nvPr/>
        </p:nvSpPr>
        <p:spPr bwMode="auto">
          <a:xfrm>
            <a:off x="1905000" y="4038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0" name="Line 18"/>
          <p:cNvSpPr>
            <a:spLocks noChangeShapeType="1"/>
          </p:cNvSpPr>
          <p:nvPr/>
        </p:nvSpPr>
        <p:spPr bwMode="auto">
          <a:xfrm>
            <a:off x="1905000" y="4343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1" name="Line 19"/>
          <p:cNvSpPr>
            <a:spLocks noChangeShapeType="1"/>
          </p:cNvSpPr>
          <p:nvPr/>
        </p:nvSpPr>
        <p:spPr bwMode="auto">
          <a:xfrm>
            <a:off x="1905000" y="4648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2" name="Line 20"/>
          <p:cNvSpPr>
            <a:spLocks noChangeShapeType="1"/>
          </p:cNvSpPr>
          <p:nvPr/>
        </p:nvSpPr>
        <p:spPr bwMode="auto">
          <a:xfrm>
            <a:off x="1905000" y="5029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3" name="Line 21"/>
          <p:cNvSpPr>
            <a:spLocks noChangeShapeType="1"/>
          </p:cNvSpPr>
          <p:nvPr/>
        </p:nvSpPr>
        <p:spPr bwMode="auto">
          <a:xfrm>
            <a:off x="3352800" y="160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4" name="Line 22"/>
          <p:cNvSpPr>
            <a:spLocks noChangeShapeType="1"/>
          </p:cNvSpPr>
          <p:nvPr/>
        </p:nvSpPr>
        <p:spPr bwMode="auto">
          <a:xfrm>
            <a:off x="3352800" y="1905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5" name="Line 23"/>
          <p:cNvSpPr>
            <a:spLocks noChangeShapeType="1"/>
          </p:cNvSpPr>
          <p:nvPr/>
        </p:nvSpPr>
        <p:spPr bwMode="auto">
          <a:xfrm>
            <a:off x="3352800" y="2286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6" name="Line 24"/>
          <p:cNvSpPr>
            <a:spLocks noChangeShapeType="1"/>
          </p:cNvSpPr>
          <p:nvPr/>
        </p:nvSpPr>
        <p:spPr bwMode="auto">
          <a:xfrm>
            <a:off x="3352800" y="2743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7" name="Line 25"/>
          <p:cNvSpPr>
            <a:spLocks noChangeShapeType="1"/>
          </p:cNvSpPr>
          <p:nvPr/>
        </p:nvSpPr>
        <p:spPr bwMode="auto">
          <a:xfrm>
            <a:off x="3352800" y="3429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8" name="Line 26"/>
          <p:cNvSpPr>
            <a:spLocks noChangeShapeType="1"/>
          </p:cNvSpPr>
          <p:nvPr/>
        </p:nvSpPr>
        <p:spPr bwMode="auto">
          <a:xfrm>
            <a:off x="3352800" y="3733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9" name="Line 27"/>
          <p:cNvSpPr>
            <a:spLocks noChangeShapeType="1"/>
          </p:cNvSpPr>
          <p:nvPr/>
        </p:nvSpPr>
        <p:spPr bwMode="auto">
          <a:xfrm>
            <a:off x="3352800" y="4038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0" name="Line 28"/>
          <p:cNvSpPr>
            <a:spLocks noChangeShapeType="1"/>
          </p:cNvSpPr>
          <p:nvPr/>
        </p:nvSpPr>
        <p:spPr bwMode="auto">
          <a:xfrm>
            <a:off x="3352800" y="4343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1" name="Line 29"/>
          <p:cNvSpPr>
            <a:spLocks noChangeShapeType="1"/>
          </p:cNvSpPr>
          <p:nvPr/>
        </p:nvSpPr>
        <p:spPr bwMode="auto">
          <a:xfrm>
            <a:off x="3352800" y="4724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2" name="Line 30"/>
          <p:cNvSpPr>
            <a:spLocks noChangeShapeType="1"/>
          </p:cNvSpPr>
          <p:nvPr/>
        </p:nvSpPr>
        <p:spPr bwMode="auto">
          <a:xfrm>
            <a:off x="3352800" y="5029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3" name="AutoShape 31"/>
          <p:cNvSpPr>
            <a:spLocks/>
          </p:cNvSpPr>
          <p:nvPr/>
        </p:nvSpPr>
        <p:spPr bwMode="auto">
          <a:xfrm>
            <a:off x="6172200" y="1524000"/>
            <a:ext cx="609600" cy="36576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657</Words>
  <Application>Microsoft Office PowerPoint</Application>
  <PresentationFormat>On-screen Show (4:3)</PresentationFormat>
  <Paragraphs>119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Default Design</vt:lpstr>
      <vt:lpstr>Microsoft Clip Gallery</vt:lpstr>
      <vt:lpstr>Shortage of Workers Forecasted</vt:lpstr>
      <vt:lpstr>Surplus of Employees</vt:lpstr>
      <vt:lpstr>Downsizing </vt:lpstr>
      <vt:lpstr>Negative Aspects of Downsizing </vt:lpstr>
      <vt:lpstr>Negative Aspects of  Downsizing (Cont.) </vt:lpstr>
      <vt:lpstr>Outplacement</vt:lpstr>
      <vt:lpstr>Succession Planning</vt:lpstr>
      <vt:lpstr>Human Resource Information Systems (HRIS)</vt:lpstr>
      <vt:lpstr>HUMAN RESOURCE INFORMATION SYSTEM Goal:  Integrate Core Processes into Seamless System</vt:lpstr>
      <vt:lpstr>Trends &amp; Innovations: Manager Self-Service </vt:lpstr>
      <vt:lpstr>Employee self-service (ESS)</vt:lpstr>
      <vt:lpstr>Job Design</vt:lpstr>
      <vt:lpstr>Job Design (Cont.)</vt:lpstr>
      <vt:lpstr>A Global Perspective: A Database of Repatriate Skills</vt:lpstr>
      <vt:lpstr>Slide 15</vt:lpstr>
    </vt:vector>
  </TitlesOfParts>
  <Company>R. Wayne Mondy,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HUMAN RESOURCE MANAGEMENT:  AN OVERVIEW</dc:title>
  <dc:creator>Wayne Mondy</dc:creator>
  <cp:lastModifiedBy> </cp:lastModifiedBy>
  <cp:revision>24</cp:revision>
  <dcterms:created xsi:type="dcterms:W3CDTF">2006-06-11T12:49:11Z</dcterms:created>
  <dcterms:modified xsi:type="dcterms:W3CDTF">2012-06-07T21:24:48Z</dcterms:modified>
</cp:coreProperties>
</file>