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329" r:id="rId3"/>
    <p:sldId id="339" r:id="rId4"/>
    <p:sldId id="317" r:id="rId5"/>
    <p:sldId id="318" r:id="rId6"/>
    <p:sldId id="319" r:id="rId7"/>
    <p:sldId id="320" r:id="rId8"/>
    <p:sldId id="321" r:id="rId9"/>
    <p:sldId id="322" r:id="rId10"/>
    <p:sldId id="32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EBF7FF"/>
    <a:srgbClr val="DDF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39" autoAdjust="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8A5038-F4E3-4694-8A65-738F29F6F3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7226C-C93D-4924-A7B4-8CB30F6DDE7B}" type="slidenum">
              <a:rPr lang="en-US"/>
              <a:pPr/>
              <a:t>1</a:t>
            </a:fld>
            <a:endParaRPr lang="en-US"/>
          </a:p>
        </p:txBody>
      </p:sp>
      <p:sp>
        <p:nvSpPr>
          <p:cNvPr id="374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E4F80-4A76-4AB2-A0B2-476A21F0CEFC}" type="slidenum">
              <a:rPr lang="en-US"/>
              <a:pPr/>
              <a:t>10</a:t>
            </a:fld>
            <a:endParaRPr 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61686-2B8F-4431-A952-B176293637E2}" type="slidenum">
              <a:rPr lang="en-US"/>
              <a:pPr/>
              <a:t>2</a:t>
            </a:fld>
            <a:endParaRPr lang="en-US"/>
          </a:p>
        </p:txBody>
      </p:sp>
      <p:sp>
        <p:nvSpPr>
          <p:cNvPr id="417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32FCC-B3B6-46DC-A93A-739F7B27B743}" type="slidenum">
              <a:rPr lang="en-US"/>
              <a:pPr/>
              <a:t>3</a:t>
            </a:fld>
            <a:endParaRPr lang="en-US"/>
          </a:p>
        </p:txBody>
      </p:sp>
      <p:sp>
        <p:nvSpPr>
          <p:cNvPr id="438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4DA99-D85E-44AF-8D72-97A634628121}" type="slidenum">
              <a:rPr lang="en-US"/>
              <a:pPr/>
              <a:t>4</a:t>
            </a:fld>
            <a:endParaRPr lang="en-US"/>
          </a:p>
        </p:txBody>
      </p:sp>
      <p:sp>
        <p:nvSpPr>
          <p:cNvPr id="380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4BEEF-0DFA-4DA3-85ED-F3DC9F677994}" type="slidenum">
              <a:rPr lang="en-US"/>
              <a:pPr/>
              <a:t>5</a:t>
            </a:fld>
            <a:endParaRPr lang="en-US"/>
          </a:p>
        </p:txBody>
      </p:sp>
      <p:sp>
        <p:nvSpPr>
          <p:cNvPr id="382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76248-3FF3-4F99-9011-F56C39846777}" type="slidenum">
              <a:rPr lang="en-US"/>
              <a:pPr/>
              <a:t>6</a:t>
            </a:fld>
            <a:endParaRPr lang="en-US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A195A-7562-4D1B-B9C9-443465D0A7DD}" type="slidenum">
              <a:rPr lang="en-US"/>
              <a:pPr/>
              <a:t>7</a:t>
            </a:fld>
            <a:endParaRPr lang="en-US"/>
          </a:p>
        </p:txBody>
      </p:sp>
      <p:sp>
        <p:nvSpPr>
          <p:cNvPr id="387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53931-3C04-4540-ADFF-0398EA6139D8}" type="slidenum">
              <a:rPr lang="en-US"/>
              <a:pPr/>
              <a:t>8</a:t>
            </a:fld>
            <a:endParaRPr lang="en-US"/>
          </a:p>
        </p:txBody>
      </p:sp>
      <p:sp>
        <p:nvSpPr>
          <p:cNvPr id="389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6F25B-1E5D-4943-8311-1B645BE7DBBE}" type="slidenum">
              <a:rPr lang="en-US"/>
              <a:pPr/>
              <a:t>9</a:t>
            </a:fld>
            <a:endParaRPr lang="en-US"/>
          </a:p>
        </p:txBody>
      </p:sp>
      <p:sp>
        <p:nvSpPr>
          <p:cNvPr id="391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E2932BB2-7CE7-42DB-8D9A-5AB387438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6D676661-04EF-4A7C-96C3-1D814CB9A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7B5154F0-AC55-4F53-B916-55F5B621E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29984AE1-E3FD-45B5-915E-31F1125A5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7E3B2DF9-D3BF-4EF5-B426-0A964860A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3380ECB9-282B-41D1-A5F7-02F92F332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4C837B93-6746-4A95-A518-9664AE89A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4E5CF949-CBD3-43CA-B34C-C3500A034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69630C11-51DA-42B4-BFF3-4EF598678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CDB5D9A6-AE83-4236-B39E-280B16BD2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2207FC83-B062-46B4-A666-AB0D022E8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163D56E8-2204-45C9-903C-33EBDBC8D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B26D4D29-7283-489C-8AE6-F898A17FF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8-</a:t>
            </a:r>
            <a:fld id="{6C76A575-62F0-4CFD-A71D-DDE1B1C0D9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629C0DE3-3423-4F94-B720-8665F06F5595}" type="slidenum">
              <a:rPr lang="en-US"/>
              <a:pPr/>
              <a:t>1</a:t>
            </a:fld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Legal Implications</a:t>
            </a:r>
          </a:p>
        </p:txBody>
      </p:sp>
      <p:graphicFrame>
        <p:nvGraphicFramePr>
          <p:cNvPr id="373763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09600" y="2214563"/>
          <a:ext cx="1981200" cy="2914650"/>
        </p:xfrm>
        <a:graphic>
          <a:graphicData uri="http://schemas.openxmlformats.org/presentationml/2006/ole">
            <p:oleObj spid="_x0000_s373763" name="Clip" r:id="rId4" imgW="4968720" imgH="4982760" progId="MS_ClipArt_Gallery.2">
              <p:embed/>
            </p:oleObj>
          </a:graphicData>
        </a:graphic>
      </p:graphicFrame>
      <p:sp>
        <p:nvSpPr>
          <p:cNvPr id="373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752600"/>
            <a:ext cx="5562600" cy="4419600"/>
          </a:xfrm>
          <a:noFill/>
          <a:ln/>
        </p:spPr>
        <p:txBody>
          <a:bodyPr/>
          <a:lstStyle/>
          <a:p>
            <a:r>
              <a:rPr lang="en-US"/>
              <a:t>Employers must prepare for more discrimination lawsuits and jury trials related to performance appraisals</a:t>
            </a:r>
          </a:p>
          <a:p>
            <a:r>
              <a:rPr lang="en-US"/>
              <a:t>Unlikely that any appraisal system will be immune to legal challenge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5673C09E-8EAA-4C39-9A5C-075750A95EB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7D1F2482-E964-43D2-BF9D-869E550F0830}" type="slidenum">
              <a:rPr lang="en-US"/>
              <a:pPr/>
              <a:t>2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Courts Normally Require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/>
              <a:t>Either absence of adverse impact on members of protected classes or validation of process.</a:t>
            </a:r>
          </a:p>
          <a:p>
            <a:r>
              <a:rPr lang="en-US" sz="2800"/>
              <a:t>System that prevents one manager from directing or controlling a subordinate’s career.</a:t>
            </a:r>
          </a:p>
          <a:p>
            <a:r>
              <a:rPr lang="en-US" sz="2800"/>
              <a:t>Appraisal should be reviewed and approved by someone or some group in organization.</a:t>
            </a:r>
          </a:p>
          <a:p>
            <a:r>
              <a:rPr lang="en-US" sz="2800"/>
              <a:t>Rater, or raters, must have personal knowledge of employee’s job performance.</a:t>
            </a:r>
          </a:p>
          <a:p>
            <a:r>
              <a:rPr lang="en-US" sz="2800"/>
              <a:t>Must use predetermined criteria that limits manager’s discretion.</a:t>
            </a:r>
            <a:r>
              <a:rPr lang="en-US" sz="2800">
                <a:solidFill>
                  <a:srgbClr val="FFFF99"/>
                </a:solidFill>
              </a:rPr>
              <a:t>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C8129063-2F4F-4C13-B91E-C06C087E59CC}" type="slidenum">
              <a:rPr lang="en-US"/>
              <a:pPr/>
              <a:t>3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Appraisal Interview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0000FF"/>
                </a:solidFill>
              </a:rPr>
              <a:t>Achilles’ heel</a:t>
            </a:r>
            <a:r>
              <a:rPr lang="en-US"/>
              <a:t> of entire evaluation process </a:t>
            </a:r>
          </a:p>
          <a:p>
            <a:r>
              <a:rPr lang="en-US"/>
              <a:t>Scheduling interview</a:t>
            </a:r>
          </a:p>
          <a:p>
            <a:r>
              <a:rPr lang="en-US"/>
              <a:t>Interview structure</a:t>
            </a:r>
          </a:p>
          <a:p>
            <a:r>
              <a:rPr lang="en-US"/>
              <a:t>Use of praise and criticism</a:t>
            </a:r>
          </a:p>
          <a:p>
            <a:r>
              <a:rPr lang="en-US"/>
              <a:t>Employees’ role</a:t>
            </a:r>
          </a:p>
          <a:p>
            <a:r>
              <a:rPr lang="en-US"/>
              <a:t>Use of software</a:t>
            </a:r>
          </a:p>
          <a:p>
            <a:r>
              <a:rPr lang="en-US"/>
              <a:t>Concluding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5116C7CF-7A55-45F6-9761-3ADA3A2567BE}" type="slidenum">
              <a:rPr lang="en-US"/>
              <a:pPr/>
              <a:t>4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Interview Structure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 employee’s performance </a:t>
            </a:r>
          </a:p>
          <a:p>
            <a:r>
              <a:rPr lang="en-US"/>
              <a:t>Assist employee in setting goals and personal development plans for next appraisal period </a:t>
            </a:r>
          </a:p>
          <a:p>
            <a:r>
              <a:rPr lang="en-US"/>
              <a:t>Suggesting means for achieving established goals, including support from  manager and firm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2263F2F4-BDC3-4533-A178-0FC15D3593A8}" type="slidenum">
              <a:rPr lang="en-US"/>
              <a:pPr/>
              <a:t>5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Conducting Separate Interviews 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1600200"/>
            <a:ext cx="6400800" cy="4953000"/>
          </a:xfrm>
        </p:spPr>
        <p:txBody>
          <a:bodyPr/>
          <a:lstStyle/>
          <a:p>
            <a:r>
              <a:rPr lang="en-US"/>
              <a:t>Merit in conducting separate interviews for discussing (1) employee performance and development and (2) pay </a:t>
            </a:r>
          </a:p>
          <a:p>
            <a:r>
              <a:rPr lang="en-US"/>
              <a:t>When topic of pay emerges in interview, it tends to dominate conversation with performance improvement taking a back seat</a:t>
            </a:r>
            <a:endParaRPr lang="en-US" sz="2800"/>
          </a:p>
        </p:txBody>
      </p:sp>
      <p:pic>
        <p:nvPicPr>
          <p:cNvPr id="381956" name="Picture 4" descr="MCj0291962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2214563"/>
            <a:ext cx="1752600" cy="23002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4AA7484C-79D5-471B-8F55-ABAC391AC7B3}" type="slidenum">
              <a:rPr lang="en-US"/>
              <a:pPr/>
              <a:t>6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Use of Praise and Criticism 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Praise is appropriate when warranted </a:t>
            </a:r>
          </a:p>
          <a:p>
            <a:r>
              <a:rPr lang="en-US" sz="2800"/>
              <a:t>Criticism, even if warranted, is especially difficult to give </a:t>
            </a:r>
          </a:p>
          <a:p>
            <a:r>
              <a:rPr lang="en-US" sz="2800"/>
              <a:t>“Constructive” criticism is often not perceived that way</a:t>
            </a:r>
          </a:p>
        </p:txBody>
      </p:sp>
      <p:pic>
        <p:nvPicPr>
          <p:cNvPr id="384004" name="Picture 4" descr="MCj0398389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1984375"/>
            <a:ext cx="3276600" cy="29908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7B4C69DC-ACC8-4565-8F92-DDDC335940A3}" type="slidenum">
              <a:rPr lang="en-US"/>
              <a:pPr/>
              <a:t>7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Employees’ Role 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600200"/>
            <a:ext cx="5410200" cy="4525963"/>
          </a:xfrm>
        </p:spPr>
        <p:txBody>
          <a:bodyPr/>
          <a:lstStyle/>
          <a:p>
            <a:r>
              <a:rPr lang="en-US"/>
              <a:t>Should go through diary or files and make notes of every project worked on, regardless of whether they were successful or not </a:t>
            </a:r>
          </a:p>
          <a:p>
            <a:r>
              <a:rPr lang="en-US"/>
              <a:t>Information should be on appraising manager’s desk well before review</a:t>
            </a:r>
            <a:r>
              <a:rPr lang="en-US" sz="2800"/>
              <a:t> </a:t>
            </a:r>
          </a:p>
        </p:txBody>
      </p:sp>
      <p:pic>
        <p:nvPicPr>
          <p:cNvPr id="386052" name="Picture 4" descr="MCj0237627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2520950"/>
            <a:ext cx="2368550" cy="23098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D0459D43-6AC8-4AEB-9022-7C600D67D100}" type="slidenum">
              <a:rPr lang="en-US"/>
              <a:pPr/>
              <a:t>8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Concluding the Interview 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Ideally, employees will leave interview with positive feelings about management, company, job, and themselves </a:t>
            </a:r>
          </a:p>
          <a:p>
            <a:pPr>
              <a:lnSpc>
                <a:spcPct val="90000"/>
              </a:lnSpc>
            </a:pPr>
            <a:r>
              <a:rPr lang="en-US"/>
              <a:t>Cannot change past behavior, future performance is another matter</a:t>
            </a:r>
          </a:p>
          <a:p>
            <a:pPr>
              <a:lnSpc>
                <a:spcPct val="90000"/>
              </a:lnSpc>
            </a:pPr>
            <a:r>
              <a:rPr lang="en-US"/>
              <a:t>Should end with specific and mutually agreed upon plans for employee’s development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103C3B46-6643-4E8E-B15E-3C3B3DBA3153}" type="slidenum">
              <a:rPr lang="en-US"/>
              <a:pPr/>
              <a:t>9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A Global Perspective: Two Cultures’ View of Performance Appraisal 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114800"/>
          </a:xfrm>
        </p:spPr>
        <p:txBody>
          <a:bodyPr/>
          <a:lstStyle/>
          <a:p>
            <a:r>
              <a:rPr lang="en-US" sz="2800"/>
              <a:t>Special problems when translated into different cultural environments </a:t>
            </a:r>
          </a:p>
          <a:p>
            <a:r>
              <a:rPr lang="en-US" sz="2800"/>
              <a:t>Chinese companies tend to focus appraisals on different criteria </a:t>
            </a:r>
          </a:p>
          <a:p>
            <a:r>
              <a:rPr lang="en-US" sz="2800"/>
              <a:t>Place great emphasis upon </a:t>
            </a:r>
            <a:r>
              <a:rPr lang="en-US" sz="2800" i="1">
                <a:solidFill>
                  <a:srgbClr val="0000FF"/>
                </a:solidFill>
              </a:rPr>
              <a:t>moral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/>
              <a:t>characteristics </a:t>
            </a:r>
          </a:p>
          <a:p>
            <a:r>
              <a:rPr lang="en-US" sz="2800"/>
              <a:t>May tolerate less than optimal performance because maintaining family control is so important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421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Default Design</vt:lpstr>
      <vt:lpstr>Microsoft Clip Gallery</vt:lpstr>
      <vt:lpstr>Legal Implications</vt:lpstr>
      <vt:lpstr>Courts Normally Require</vt:lpstr>
      <vt:lpstr>Appraisal Interview</vt:lpstr>
      <vt:lpstr>Interview Structure</vt:lpstr>
      <vt:lpstr>Conducting Separate Interviews </vt:lpstr>
      <vt:lpstr>Use of Praise and Criticism </vt:lpstr>
      <vt:lpstr>Employees’ Role </vt:lpstr>
      <vt:lpstr>Concluding the Interview </vt:lpstr>
      <vt:lpstr>A Global Perspective: Two Cultures’ View of Performance Appraisal </vt:lpstr>
      <vt:lpstr>Slide 10</vt:lpstr>
    </vt:vector>
  </TitlesOfParts>
  <Company>R. Wayne Mondy,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HUMAN RESOURCE MANAGEMENT:  AN OVERVIEW</dc:title>
  <dc:creator>Wayne Mondy</dc:creator>
  <cp:lastModifiedBy> </cp:lastModifiedBy>
  <cp:revision>24</cp:revision>
  <dcterms:created xsi:type="dcterms:W3CDTF">2006-06-11T12:49:11Z</dcterms:created>
  <dcterms:modified xsi:type="dcterms:W3CDTF">2012-06-23T14:46:55Z</dcterms:modified>
</cp:coreProperties>
</file>