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3" r:id="rId2"/>
    <p:sldId id="304" r:id="rId3"/>
    <p:sldId id="305" r:id="rId4"/>
    <p:sldId id="351" r:id="rId5"/>
    <p:sldId id="307" r:id="rId6"/>
    <p:sldId id="308" r:id="rId7"/>
    <p:sldId id="309" r:id="rId8"/>
    <p:sldId id="310" r:id="rId9"/>
    <p:sldId id="352" r:id="rId10"/>
    <p:sldId id="312" r:id="rId11"/>
    <p:sldId id="313" r:id="rId12"/>
    <p:sldId id="314" r:id="rId13"/>
    <p:sldId id="315" r:id="rId14"/>
    <p:sldId id="353" r:id="rId15"/>
    <p:sldId id="31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BF7FF"/>
    <a:srgbClr val="DDF2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04" autoAdjust="0"/>
  </p:normalViewPr>
  <p:slideViewPr>
    <p:cSldViewPr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6826C-3437-453F-9B91-19CE853543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72BE3-E989-40B8-87C2-933E4E9985C7}" type="slidenum">
              <a:rPr lang="en-US"/>
              <a:pPr/>
              <a:t>1</a:t>
            </a:fld>
            <a:endParaRPr lang="en-US"/>
          </a:p>
        </p:txBody>
      </p:sp>
      <p:sp>
        <p:nvSpPr>
          <p:cNvPr id="363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234BE-22D7-4BCA-9A38-14B8D640F36E}" type="slidenum">
              <a:rPr lang="en-US"/>
              <a:pPr/>
              <a:t>10</a:t>
            </a:fld>
            <a:endParaRPr lang="en-US"/>
          </a:p>
        </p:txBody>
      </p:sp>
      <p:sp>
        <p:nvSpPr>
          <p:cNvPr id="381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7A8556-88DD-4110-B516-970EC103734E}" type="slidenum">
              <a:rPr lang="en-US"/>
              <a:pPr/>
              <a:t>11</a:t>
            </a:fld>
            <a:endParaRPr lang="en-US"/>
          </a:p>
        </p:txBody>
      </p:sp>
      <p:sp>
        <p:nvSpPr>
          <p:cNvPr id="384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4AAE3-53FE-43E9-83F6-C54AED06D7F8}" type="slidenum">
              <a:rPr lang="en-US"/>
              <a:pPr/>
              <a:t>12</a:t>
            </a:fld>
            <a:endParaRPr lang="en-US"/>
          </a:p>
        </p:txBody>
      </p:sp>
      <p:sp>
        <p:nvSpPr>
          <p:cNvPr id="386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4849B-5056-496E-8509-C6805B6AFD4B}" type="slidenum">
              <a:rPr lang="en-US"/>
              <a:pPr/>
              <a:t>13</a:t>
            </a:fld>
            <a:endParaRPr lang="en-US"/>
          </a:p>
        </p:txBody>
      </p:sp>
      <p:sp>
        <p:nvSpPr>
          <p:cNvPr id="388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801A4-875D-4FFA-9E57-64111557BB26}" type="slidenum">
              <a:rPr lang="en-US"/>
              <a:pPr/>
              <a:t>14</a:t>
            </a:fld>
            <a:endParaRPr lang="en-US"/>
          </a:p>
        </p:txBody>
      </p:sp>
      <p:sp>
        <p:nvSpPr>
          <p:cNvPr id="471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DEF82-730C-4FB2-9288-87CDB7DB7DE5}" type="slidenum">
              <a:rPr lang="en-US"/>
              <a:pPr/>
              <a:t>15</a:t>
            </a:fld>
            <a:endParaRPr lang="en-US"/>
          </a:p>
        </p:txBody>
      </p:sp>
      <p:sp>
        <p:nvSpPr>
          <p:cNvPr id="392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B8A1F-FA15-495D-BCFF-22E2E0842FD4}" type="slidenum">
              <a:rPr lang="en-US"/>
              <a:pPr/>
              <a:t>2</a:t>
            </a:fld>
            <a:endParaRPr lang="en-US"/>
          </a:p>
        </p:txBody>
      </p:sp>
      <p:sp>
        <p:nvSpPr>
          <p:cNvPr id="365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23F59-53D9-40A9-84E9-062F14A10071}" type="slidenum">
              <a:rPr lang="en-US"/>
              <a:pPr/>
              <a:t>3</a:t>
            </a:fld>
            <a:endParaRPr lang="en-US"/>
          </a:p>
        </p:txBody>
      </p:sp>
      <p:sp>
        <p:nvSpPr>
          <p:cNvPr id="367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8EDB7-1A48-4A81-92E6-E1BFA3E210FB}" type="slidenum">
              <a:rPr lang="en-US"/>
              <a:pPr/>
              <a:t>4</a:t>
            </a:fld>
            <a:endParaRPr lang="en-US"/>
          </a:p>
        </p:txBody>
      </p:sp>
      <p:sp>
        <p:nvSpPr>
          <p:cNvPr id="468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834CC-25BF-426F-8146-F6DDACD0A59D}" type="slidenum">
              <a:rPr lang="en-US"/>
              <a:pPr/>
              <a:t>5</a:t>
            </a:fld>
            <a:endParaRPr lang="en-US"/>
          </a:p>
        </p:txBody>
      </p:sp>
      <p:sp>
        <p:nvSpPr>
          <p:cNvPr id="371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A1731-E54F-4616-9E69-D781C8E79E1F}" type="slidenum">
              <a:rPr lang="en-US"/>
              <a:pPr/>
              <a:t>6</a:t>
            </a:fld>
            <a:endParaRPr lang="en-US"/>
          </a:p>
        </p:txBody>
      </p:sp>
      <p:sp>
        <p:nvSpPr>
          <p:cNvPr id="373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44B34-B8ED-4A8B-995E-86CA19C70426}" type="slidenum">
              <a:rPr lang="en-US"/>
              <a:pPr/>
              <a:t>7</a:t>
            </a:fld>
            <a:endParaRPr lang="en-US"/>
          </a:p>
        </p:txBody>
      </p:sp>
      <p:sp>
        <p:nvSpPr>
          <p:cNvPr id="375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34F62-BE0E-40C5-8935-97997824EE69}" type="slidenum">
              <a:rPr lang="en-US"/>
              <a:pPr/>
              <a:t>8</a:t>
            </a:fld>
            <a:endParaRPr lang="en-US"/>
          </a:p>
        </p:txBody>
      </p:sp>
      <p:sp>
        <p:nvSpPr>
          <p:cNvPr id="377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58C3D-F82B-4401-81A9-34D5579F8550}" type="slidenum">
              <a:rPr lang="en-US"/>
              <a:pPr/>
              <a:t>9</a:t>
            </a:fld>
            <a:endParaRPr lang="en-US"/>
          </a:p>
        </p:txBody>
      </p:sp>
      <p:sp>
        <p:nvSpPr>
          <p:cNvPr id="470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184700D8-EA05-488E-A391-3F32AD5C1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1D75FD7C-98F4-4759-BBB3-313C5BFEE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6FED2242-9675-42F7-96FA-4909DB78B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35498336-08EB-4221-8BC9-4754A0FC5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01491734-9E67-48A4-A2EE-C237458AD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E6692EC0-7FAB-43F8-B586-09B0F7495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D01B2E81-4EBC-4404-B98B-F7E0C5A278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3286A740-A559-45A3-8DB5-AED7713C23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BCE40286-71EF-4B3D-908E-251192454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7C003298-E2E1-49F9-8BEE-A336FBB0B7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F467D6B6-CFB2-4E4A-8836-4A12A50FA6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9AC849AE-313E-4678-991E-10227CE66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C31F3B19-AA93-4EF6-92EF-7A3288041D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E308A820-D997-4BC4-8272-CB61CBF3A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© 2008 by Prentice Hall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9-</a:t>
            </a:r>
            <a:fld id="{2216A31B-3F31-430C-B4A2-8AA5610299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AEAF5970-7396-44D6-9682-357DF5A19B35}" type="slidenum">
              <a:rPr lang="en-US"/>
              <a:pPr/>
              <a:t>1</a:t>
            </a:fld>
            <a:endParaRPr lang="en-US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4000"/>
              <a:t>Broadbanding</a:t>
            </a:r>
          </a:p>
        </p:txBody>
      </p:sp>
      <p:graphicFrame>
        <p:nvGraphicFramePr>
          <p:cNvPr id="362499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609600" y="1984375"/>
          <a:ext cx="1143000" cy="3757613"/>
        </p:xfrm>
        <a:graphic>
          <a:graphicData uri="http://schemas.openxmlformats.org/presentationml/2006/ole">
            <p:oleObj spid="_x0000_s362499" name="Clip" r:id="rId4" imgW="6729120" imgH="3450960" progId="MS_ClipArt_Gallery.2">
              <p:embed/>
            </p:oleObj>
          </a:graphicData>
        </a:graphic>
      </p:graphicFrame>
      <p:sp>
        <p:nvSpPr>
          <p:cNvPr id="3625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133600" y="1066800"/>
            <a:ext cx="6629400" cy="4953000"/>
          </a:xfrm>
        </p:spPr>
        <p:txBody>
          <a:bodyPr/>
          <a:lstStyle/>
          <a:p>
            <a:r>
              <a:rPr lang="en-US" sz="2800" dirty="0"/>
              <a:t>Technique that collapses many pay grades (salary grades) into  few wide bands to improve organizational effectiveness</a:t>
            </a:r>
          </a:p>
          <a:p>
            <a:r>
              <a:rPr lang="en-US" sz="2800"/>
              <a:t>Lateral employee development</a:t>
            </a:r>
          </a:p>
          <a:p>
            <a:r>
              <a:rPr lang="en-US" sz="2800" dirty="0"/>
              <a:t>Develop employee skills and encourage team focus</a:t>
            </a:r>
          </a:p>
          <a:p>
            <a:r>
              <a:rPr lang="en-US" sz="2800" dirty="0"/>
              <a:t>Employee attention directed away from vertical promotional opportunities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2C91E8C5-A59F-4A63-BCAE-0DF5CE6734A8}" type="slidenum">
              <a:rPr lang="en-US"/>
              <a:pPr/>
              <a:t>10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Potential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752600"/>
            <a:ext cx="7010400" cy="4495800"/>
          </a:xfrm>
        </p:spPr>
        <p:txBody>
          <a:bodyPr/>
          <a:lstStyle/>
          <a:p>
            <a:r>
              <a:rPr lang="en-US" sz="3600"/>
              <a:t>Organizations do pay some individuals based on potential</a:t>
            </a:r>
          </a:p>
          <a:p>
            <a:r>
              <a:rPr lang="en-US" sz="3600"/>
              <a:t>Many young employees are paid well because of their potential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CE900FDF-39EE-4E9C-9D04-1E76A7D857EB}" type="slidenum">
              <a:rPr lang="en-US"/>
              <a:pPr/>
              <a:t>11</a:t>
            </a:fld>
            <a:endParaRPr 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Political Influence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495800"/>
          </a:xfrm>
        </p:spPr>
        <p:txBody>
          <a:bodyPr/>
          <a:lstStyle/>
          <a:p>
            <a:r>
              <a:rPr lang="en-US" sz="3600"/>
              <a:t>Should not be used to determine financial compensation</a:t>
            </a:r>
          </a:p>
          <a:p>
            <a:r>
              <a:rPr lang="en-US" sz="3600"/>
              <a:t>To deny its existence would be unrealistic</a:t>
            </a:r>
          </a:p>
          <a:p>
            <a:r>
              <a:rPr lang="en-US" sz="3600"/>
              <a:t>Person's pull or political influence may sway pay and promotion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5FDB0C61-7A2A-4197-A465-7C7CA6011D1B}" type="slidenum">
              <a:rPr lang="en-US"/>
              <a:pPr/>
              <a:t>12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Luck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08425" y="2400300"/>
            <a:ext cx="5083175" cy="3162300"/>
          </a:xfrm>
        </p:spPr>
        <p:txBody>
          <a:bodyPr/>
          <a:lstStyle/>
          <a:p>
            <a:pPr>
              <a:buClr>
                <a:schemeClr val="tx2"/>
              </a:buClr>
              <a:buFontTx/>
              <a:buNone/>
            </a:pPr>
            <a:r>
              <a:rPr lang="en-US" sz="3600"/>
              <a:t>“It certainly helps to be in the right place at the right time.”</a:t>
            </a:r>
          </a:p>
        </p:txBody>
      </p:sp>
      <p:pic>
        <p:nvPicPr>
          <p:cNvPr id="385028" name="Picture 4" descr="j0336075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5963" y="2066925"/>
            <a:ext cx="3017837" cy="27559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27960E33-4470-4B4F-BB49-08798A8F8494}" type="slidenum">
              <a:rPr lang="en-US"/>
              <a:pPr/>
              <a:t>13</a:t>
            </a:fld>
            <a:endParaRPr lang="en-US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Team-Based Pay</a:t>
            </a:r>
          </a:p>
        </p:txBody>
      </p:sp>
      <p:pic>
        <p:nvPicPr>
          <p:cNvPr id="387075" name="Picture 3" descr="j0233018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2444750"/>
            <a:ext cx="2574925" cy="2632075"/>
          </a:xfrm>
          <a:noFill/>
          <a:ln/>
        </p:spPr>
      </p:pic>
      <p:sp>
        <p:nvSpPr>
          <p:cNvPr id="387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906588"/>
            <a:ext cx="4572000" cy="4219575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FF99"/>
                </a:solidFill>
              </a:rPr>
              <a:t>   </a:t>
            </a:r>
            <a:r>
              <a:rPr lang="en-US" sz="3600"/>
              <a:t>If team is to function effectively, firms should provide reward based on overall team performance</a:t>
            </a:r>
            <a:r>
              <a:rPr lang="en-US" sz="3600">
                <a:solidFill>
                  <a:srgbClr val="FFFF9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14CDD53A-33AB-42CA-8C73-23A9D1CF217B}" type="slidenum">
              <a:rPr lang="en-US"/>
              <a:pPr/>
              <a:t>14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Company-Wide Pay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Profit sharing</a:t>
            </a:r>
            <a:r>
              <a:rPr lang="en-US"/>
              <a:t> - Distribution of predetermined percentage of firm’s profits to employees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Gainsharing</a:t>
            </a:r>
            <a:r>
              <a:rPr lang="en-US"/>
              <a:t> - Bind employees to firm’s productivity and provide incentive payment based on improved company performance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</a:rPr>
              <a:t>Scanlon plan</a:t>
            </a:r>
            <a:r>
              <a:rPr lang="en-US"/>
              <a:t> - Reward to employees for savings in labor costs resulting from employees’ suggestions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B1448A0D-E47B-4409-B956-C58F50B79CF4}" type="slidenum">
              <a:rPr lang="en-US"/>
              <a:pPr/>
              <a:t>15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Professionals Compensation</a:t>
            </a:r>
          </a:p>
        </p:txBody>
      </p:sp>
      <p:graphicFrame>
        <p:nvGraphicFramePr>
          <p:cNvPr id="391171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762000" y="1906588"/>
          <a:ext cx="2667000" cy="4143375"/>
        </p:xfrm>
        <a:graphic>
          <a:graphicData uri="http://schemas.openxmlformats.org/presentationml/2006/ole">
            <p:oleObj spid="_x0000_s391171" name="Clip" r:id="rId4" imgW="3238095" imgH="4838095" progId="MS_ClipArt_Gallery.2">
              <p:embed/>
            </p:oleObj>
          </a:graphicData>
        </a:graphic>
      </p:graphicFrame>
      <p:sp>
        <p:nvSpPr>
          <p:cNvPr id="391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03625" y="2271713"/>
            <a:ext cx="5083175" cy="3182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Initially compensated for knowledge they bring to  organization</a:t>
            </a:r>
          </a:p>
          <a:p>
            <a:pPr>
              <a:lnSpc>
                <a:spcPct val="90000"/>
              </a:lnSpc>
            </a:pPr>
            <a:r>
              <a:rPr lang="en-US" sz="2800"/>
              <a:t>Maturity curves reflect  relationship between professional compensation and years of experience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C266EA55-6FCA-421F-A773-21AFEBB3B486}" type="slidenum">
              <a:rPr lang="en-US"/>
              <a:pPr/>
              <a:t>2</a:t>
            </a:fld>
            <a:endParaRPr lang="en-US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2800"/>
              <a:t>Broadbanding and Its Relationship to Traditional Pay Grades and Ranges</a:t>
            </a:r>
          </a:p>
        </p:txBody>
      </p:sp>
      <p:sp>
        <p:nvSpPr>
          <p:cNvPr id="364547" name="Rectangle 3"/>
          <p:cNvSpPr>
            <a:spLocks noChangeArrowheads="1"/>
          </p:cNvSpPr>
          <p:nvPr/>
        </p:nvSpPr>
        <p:spPr bwMode="auto">
          <a:xfrm>
            <a:off x="1066800" y="2971800"/>
            <a:ext cx="4267200" cy="1752600"/>
          </a:xfrm>
          <a:prstGeom prst="rect">
            <a:avLst/>
          </a:prstGeom>
          <a:solidFill>
            <a:srgbClr val="00FFFF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5334000" y="1600200"/>
            <a:ext cx="2667000" cy="1752600"/>
          </a:xfrm>
          <a:prstGeom prst="rect">
            <a:avLst/>
          </a:prstGeom>
          <a:solidFill>
            <a:srgbClr val="00FFFF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4549" name="Line 5"/>
          <p:cNvSpPr>
            <a:spLocks noChangeShapeType="1"/>
          </p:cNvSpPr>
          <p:nvPr/>
        </p:nvSpPr>
        <p:spPr bwMode="auto">
          <a:xfrm flipV="1">
            <a:off x="1066800" y="1524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4550" name="Text Box 6"/>
          <p:cNvSpPr txBox="1">
            <a:spLocks noChangeArrowheads="1"/>
          </p:cNvSpPr>
          <p:nvPr/>
        </p:nvSpPr>
        <p:spPr bwMode="auto">
          <a:xfrm rot="-5400000">
            <a:off x="-945356" y="3017044"/>
            <a:ext cx="3505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Average Pay Per Hour</a:t>
            </a:r>
          </a:p>
        </p:txBody>
      </p:sp>
      <p:sp>
        <p:nvSpPr>
          <p:cNvPr id="364551" name="Rectangle 7"/>
          <p:cNvSpPr>
            <a:spLocks noChangeArrowheads="1"/>
          </p:cNvSpPr>
          <p:nvPr/>
        </p:nvSpPr>
        <p:spPr bwMode="auto">
          <a:xfrm>
            <a:off x="6781800" y="1600200"/>
            <a:ext cx="12192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Grade 5</a:t>
            </a:r>
          </a:p>
        </p:txBody>
      </p:sp>
      <p:sp>
        <p:nvSpPr>
          <p:cNvPr id="364552" name="Rectangle 8"/>
          <p:cNvSpPr>
            <a:spLocks noChangeArrowheads="1"/>
          </p:cNvSpPr>
          <p:nvPr/>
        </p:nvSpPr>
        <p:spPr bwMode="auto">
          <a:xfrm>
            <a:off x="5334000" y="2362200"/>
            <a:ext cx="1447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Grade 4</a:t>
            </a:r>
          </a:p>
        </p:txBody>
      </p:sp>
      <p:sp>
        <p:nvSpPr>
          <p:cNvPr id="364553" name="Rectangle 9"/>
          <p:cNvSpPr>
            <a:spLocks noChangeArrowheads="1"/>
          </p:cNvSpPr>
          <p:nvPr/>
        </p:nvSpPr>
        <p:spPr bwMode="auto">
          <a:xfrm>
            <a:off x="1066800" y="3886200"/>
            <a:ext cx="9906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Grade 1</a:t>
            </a:r>
          </a:p>
        </p:txBody>
      </p:sp>
      <p:sp>
        <p:nvSpPr>
          <p:cNvPr id="364554" name="Rectangle 10"/>
          <p:cNvSpPr>
            <a:spLocks noChangeArrowheads="1"/>
          </p:cNvSpPr>
          <p:nvPr/>
        </p:nvSpPr>
        <p:spPr bwMode="auto">
          <a:xfrm>
            <a:off x="2057400" y="3352800"/>
            <a:ext cx="12954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Grade 2</a:t>
            </a:r>
          </a:p>
        </p:txBody>
      </p:sp>
      <p:sp>
        <p:nvSpPr>
          <p:cNvPr id="364555" name="Line 11"/>
          <p:cNvSpPr>
            <a:spLocks noChangeShapeType="1"/>
          </p:cNvSpPr>
          <p:nvPr/>
        </p:nvSpPr>
        <p:spPr bwMode="auto">
          <a:xfrm flipV="1">
            <a:off x="1066800" y="2971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4556" name="Rectangle 12"/>
          <p:cNvSpPr>
            <a:spLocks noChangeArrowheads="1"/>
          </p:cNvSpPr>
          <p:nvPr/>
        </p:nvSpPr>
        <p:spPr bwMode="auto">
          <a:xfrm>
            <a:off x="3352800" y="2971800"/>
            <a:ext cx="1981200" cy="76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</a:rPr>
              <a:t>Grade 3</a:t>
            </a:r>
          </a:p>
        </p:txBody>
      </p:sp>
      <p:sp>
        <p:nvSpPr>
          <p:cNvPr id="364557" name="Line 13"/>
          <p:cNvSpPr>
            <a:spLocks noChangeShapeType="1"/>
          </p:cNvSpPr>
          <p:nvPr/>
        </p:nvSpPr>
        <p:spPr bwMode="auto">
          <a:xfrm>
            <a:off x="1143000" y="5562600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4558" name="Text Box 14"/>
          <p:cNvSpPr txBox="1">
            <a:spLocks noChangeArrowheads="1"/>
          </p:cNvSpPr>
          <p:nvPr/>
        </p:nvSpPr>
        <p:spPr bwMode="auto">
          <a:xfrm>
            <a:off x="3276600" y="5867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Job Worth</a:t>
            </a:r>
          </a:p>
        </p:txBody>
      </p:sp>
      <p:sp>
        <p:nvSpPr>
          <p:cNvPr id="364559" name="Text Box 15"/>
          <p:cNvSpPr txBox="1">
            <a:spLocks noChangeArrowheads="1"/>
          </p:cNvSpPr>
          <p:nvPr/>
        </p:nvSpPr>
        <p:spPr bwMode="auto">
          <a:xfrm>
            <a:off x="990600" y="5562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Low</a:t>
            </a:r>
          </a:p>
        </p:txBody>
      </p:sp>
      <p:sp>
        <p:nvSpPr>
          <p:cNvPr id="364560" name="Text Box 16"/>
          <p:cNvSpPr txBox="1">
            <a:spLocks noChangeArrowheads="1"/>
          </p:cNvSpPr>
          <p:nvPr/>
        </p:nvSpPr>
        <p:spPr bwMode="auto">
          <a:xfrm>
            <a:off x="7391400" y="5562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High</a:t>
            </a:r>
          </a:p>
        </p:txBody>
      </p:sp>
      <p:sp>
        <p:nvSpPr>
          <p:cNvPr id="364561" name="Text Box 17"/>
          <p:cNvSpPr txBox="1">
            <a:spLocks noChangeArrowheads="1"/>
          </p:cNvSpPr>
          <p:nvPr/>
        </p:nvSpPr>
        <p:spPr bwMode="auto">
          <a:xfrm>
            <a:off x="2209800" y="4738688"/>
            <a:ext cx="2362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Band A</a:t>
            </a:r>
          </a:p>
        </p:txBody>
      </p:sp>
      <p:sp>
        <p:nvSpPr>
          <p:cNvPr id="364562" name="Text Box 18"/>
          <p:cNvSpPr txBox="1">
            <a:spLocks noChangeArrowheads="1"/>
          </p:cNvSpPr>
          <p:nvPr/>
        </p:nvSpPr>
        <p:spPr bwMode="auto">
          <a:xfrm>
            <a:off x="5486400" y="3505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Band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98CAC69F-A38D-4BA4-A175-FF210AFE9E71}" type="slidenum">
              <a:rPr lang="en-US"/>
              <a:pPr/>
              <a:t>3</a:t>
            </a:fld>
            <a:endParaRPr 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325563"/>
          </a:xfrm>
        </p:spPr>
        <p:txBody>
          <a:bodyPr/>
          <a:lstStyle/>
          <a:p>
            <a:r>
              <a:rPr lang="en-US" sz="4000">
                <a:latin typeface="Tempus Sans ITC" pitchFamily="82" charset="0"/>
              </a:rPr>
              <a:t> </a:t>
            </a:r>
            <a:r>
              <a:rPr lang="en-US" sz="4000"/>
              <a:t>Employee as  Determinant of Direct Financial Compensation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algn="ctr"/>
            <a:r>
              <a:rPr lang="en-US" sz="2800"/>
              <a:t>Performance—Performance-based Pay</a:t>
            </a:r>
          </a:p>
          <a:p>
            <a:pPr algn="ctr"/>
            <a:r>
              <a:rPr lang="en-US" sz="2800"/>
              <a:t>Skills—Skilled-based Pay</a:t>
            </a:r>
          </a:p>
          <a:p>
            <a:pPr algn="ctr"/>
            <a:r>
              <a:rPr lang="en-US" sz="2800"/>
              <a:t>Competencies—Competency-based Pay</a:t>
            </a:r>
          </a:p>
          <a:p>
            <a:pPr algn="ctr"/>
            <a:r>
              <a:rPr lang="en-US" sz="2800"/>
              <a:t>Seniority</a:t>
            </a:r>
          </a:p>
          <a:p>
            <a:pPr algn="ctr"/>
            <a:r>
              <a:rPr lang="en-US" sz="2800"/>
              <a:t>Experience</a:t>
            </a:r>
          </a:p>
          <a:p>
            <a:pPr algn="ctr"/>
            <a:r>
              <a:rPr lang="en-US" sz="2800"/>
              <a:t>Membership in the organization</a:t>
            </a:r>
          </a:p>
          <a:p>
            <a:pPr algn="ctr"/>
            <a:r>
              <a:rPr lang="en-US" sz="2800"/>
              <a:t>Potential</a:t>
            </a:r>
          </a:p>
          <a:p>
            <a:pPr algn="ctr"/>
            <a:r>
              <a:rPr lang="en-US" sz="2800"/>
              <a:t>Political Influence</a:t>
            </a:r>
          </a:p>
          <a:p>
            <a:pPr algn="ctr"/>
            <a:r>
              <a:rPr lang="en-US" sz="2800"/>
              <a:t>Luck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62004D5C-138F-4E1F-AB9C-9D6F1AD710C2}" type="slidenum">
              <a:rPr lang="en-US"/>
              <a:pPr/>
              <a:t>4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Performance-Based Pay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0000FF"/>
                </a:solidFill>
              </a:rPr>
              <a:t>Merit pay</a:t>
            </a:r>
            <a:r>
              <a:rPr lang="en-US" sz="2400"/>
              <a:t> - Pay increase given to employees based on level of performance as indicated in appraisal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FF"/>
                </a:solidFill>
              </a:rPr>
              <a:t>Variable Pay</a:t>
            </a:r>
            <a:r>
              <a:rPr lang="en-US" sz="2400"/>
              <a:t> - Compensation based on performance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FF"/>
                </a:solidFill>
              </a:rPr>
              <a:t>Bonus</a:t>
            </a:r>
            <a:r>
              <a:rPr lang="en-US" sz="2400"/>
              <a:t> - Most common type of variable pay for performance. One-time financial award based on productivity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FF"/>
                </a:solidFill>
              </a:rPr>
              <a:t>Spot bonuses</a:t>
            </a:r>
            <a:r>
              <a:rPr lang="en-US" sz="2400"/>
              <a:t> - Relatively small, gifts to employees for outstanding work or effort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0000FF"/>
                </a:solidFill>
              </a:rPr>
              <a:t>Piecework</a:t>
            </a:r>
            <a:r>
              <a:rPr lang="en-US" sz="2400"/>
              <a:t> - Employees paid for each unit they produce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35A2E43A-0A35-4C34-9B6E-318D00AC1AF7}" type="slidenum">
              <a:rPr lang="en-US"/>
              <a:pPr/>
              <a:t>5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z="4000"/>
              <a:t>Skill-Based Pay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3716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0000FF"/>
                </a:solidFill>
              </a:rPr>
              <a:t>Compensates on basis of job-related skills and knowledge</a:t>
            </a:r>
          </a:p>
          <a:p>
            <a:r>
              <a:rPr lang="en-US"/>
              <a:t>Employees and departments benefit when employees obtain additional skills</a:t>
            </a:r>
          </a:p>
          <a:p>
            <a:r>
              <a:rPr lang="en-US"/>
              <a:t>Appropriate where work tends to be routine and less varied</a:t>
            </a:r>
          </a:p>
          <a:p>
            <a:r>
              <a:rPr lang="en-US"/>
              <a:t>Must provide adequate training opportunities or system becomes  demotivator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75B45869-D31F-44DA-886B-0C03330FBE76}" type="slidenum">
              <a:rPr lang="en-US"/>
              <a:pPr/>
              <a:t>6</a:t>
            </a:fld>
            <a:endParaRPr lang="en-US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Competency-Based Pay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3600"/>
              <a:t>Rewards employees for capabilities they attain</a:t>
            </a:r>
          </a:p>
          <a:p>
            <a:r>
              <a:rPr lang="en-US" sz="3600"/>
              <a:t>Competencies include skills but also involve other factors such as motives, values, attitudes, and self-concepts</a:t>
            </a:r>
            <a:r>
              <a:rPr lang="en-US">
                <a:solidFill>
                  <a:srgbClr val="FFFF99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24C355BD-1286-4315-8D3F-0802B652DA2A}" type="slidenum">
              <a:rPr lang="en-US"/>
              <a:pPr/>
              <a:t>7</a:t>
            </a:fld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Seniority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5575" y="1600200"/>
            <a:ext cx="6938963" cy="4525963"/>
          </a:xfrm>
        </p:spPr>
        <p:txBody>
          <a:bodyPr/>
          <a:lstStyle/>
          <a:p>
            <a:r>
              <a:rPr lang="en-US" sz="3600"/>
              <a:t>Length of time employee has been associated with company, division, department, or job</a:t>
            </a:r>
          </a:p>
          <a:p>
            <a:r>
              <a:rPr lang="en-US" sz="3600"/>
              <a:t>Labor unions tend to favor seniority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BC970BA3-AFE6-4C0E-ABE7-15AF46573D43}" type="slidenum">
              <a:rPr lang="en-US"/>
              <a:pPr/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Experience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600200"/>
            <a:ext cx="6934200" cy="4525963"/>
          </a:xfrm>
        </p:spPr>
        <p:txBody>
          <a:bodyPr/>
          <a:lstStyle/>
          <a:p>
            <a:r>
              <a:rPr lang="en-US"/>
              <a:t>Regardless of nature of job, very few factors have a more significant impact on performance than experience</a:t>
            </a:r>
          </a:p>
          <a:p>
            <a:r>
              <a:rPr lang="en-US"/>
              <a:t>Dot-com world has changed attitude with regard to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 by Prentice Hall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9-</a:t>
            </a:r>
            <a:fld id="{3BB291AC-04AF-43AF-B8B1-3AC8CE45E929}" type="slidenum">
              <a:rPr lang="en-US"/>
              <a:pPr/>
              <a:t>9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Membership in Organization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Components of individual financial compensation are given to employees regardless of particular job they perform or level of productivity</a:t>
            </a:r>
          </a:p>
          <a:p>
            <a:r>
              <a:rPr lang="en-US"/>
              <a:t>Maintains high degree of stability in workforce and recognizes loyalty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560</Words>
  <Application>Microsoft Office PowerPoint</Application>
  <PresentationFormat>On-screen Show (4:3)</PresentationFormat>
  <Paragraphs>113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Tempus Sans ITC</vt:lpstr>
      <vt:lpstr>Default Design</vt:lpstr>
      <vt:lpstr>Microsoft Clip Gallery</vt:lpstr>
      <vt:lpstr>Broadbanding</vt:lpstr>
      <vt:lpstr>Broadbanding and Its Relationship to Traditional Pay Grades and Ranges</vt:lpstr>
      <vt:lpstr> Employee as  Determinant of Direct Financial Compensation</vt:lpstr>
      <vt:lpstr>Performance-Based Pay</vt:lpstr>
      <vt:lpstr>Skill-Based Pay</vt:lpstr>
      <vt:lpstr>Competency-Based Pay</vt:lpstr>
      <vt:lpstr>Seniority</vt:lpstr>
      <vt:lpstr>Experience</vt:lpstr>
      <vt:lpstr>Membership in Organization</vt:lpstr>
      <vt:lpstr>Potential</vt:lpstr>
      <vt:lpstr>Political Influence</vt:lpstr>
      <vt:lpstr>Luck</vt:lpstr>
      <vt:lpstr>Team-Based Pay</vt:lpstr>
      <vt:lpstr>Company-Wide Pay</vt:lpstr>
      <vt:lpstr>Professionals Compensation</vt:lpstr>
    </vt:vector>
  </TitlesOfParts>
  <Company>R. Wayne Mondy,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HUMAN RESOURCE MANAGEMENT:  AN OVERVIEW</dc:title>
  <dc:creator>Wayne Mondy</dc:creator>
  <cp:lastModifiedBy> </cp:lastModifiedBy>
  <cp:revision>42</cp:revision>
  <dcterms:created xsi:type="dcterms:W3CDTF">2006-06-11T12:49:11Z</dcterms:created>
  <dcterms:modified xsi:type="dcterms:W3CDTF">2012-06-23T15:23:43Z</dcterms:modified>
</cp:coreProperties>
</file>