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23" r:id="rId2"/>
    <p:sldMasterId id="2147483737" r:id="rId3"/>
  </p:sldMasterIdLst>
  <p:notesMasterIdLst>
    <p:notesMasterId r:id="rId26"/>
  </p:notesMasterIdLst>
  <p:handoutMasterIdLst>
    <p:handoutMasterId r:id="rId27"/>
  </p:handoutMasterIdLst>
  <p:sldIdLst>
    <p:sldId id="256" r:id="rId4"/>
    <p:sldId id="287" r:id="rId5"/>
    <p:sldId id="257" r:id="rId6"/>
    <p:sldId id="319" r:id="rId7"/>
    <p:sldId id="320" r:id="rId8"/>
    <p:sldId id="275" r:id="rId9"/>
    <p:sldId id="365" r:id="rId10"/>
    <p:sldId id="366" r:id="rId11"/>
    <p:sldId id="328" r:id="rId12"/>
    <p:sldId id="329" r:id="rId13"/>
    <p:sldId id="330" r:id="rId14"/>
    <p:sldId id="331" r:id="rId15"/>
    <p:sldId id="332" r:id="rId16"/>
    <p:sldId id="333" r:id="rId17"/>
    <p:sldId id="334" r:id="rId18"/>
    <p:sldId id="340" r:id="rId19"/>
    <p:sldId id="341" r:id="rId20"/>
    <p:sldId id="342" r:id="rId21"/>
    <p:sldId id="343" r:id="rId22"/>
    <p:sldId id="348" r:id="rId23"/>
    <p:sldId id="349" r:id="rId24"/>
    <p:sldId id="364" r:id="rId2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DAB000"/>
    <a:srgbClr val="00FFFF"/>
    <a:srgbClr val="CC0099"/>
    <a:srgbClr val="009900"/>
    <a:srgbClr val="006600"/>
    <a:srgbClr val="FFFF66"/>
    <a:srgbClr val="0000FF"/>
    <a:srgbClr val="3333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7" autoAdjust="0"/>
    <p:restoredTop sz="94595" autoAdjust="0"/>
  </p:normalViewPr>
  <p:slideViewPr>
    <p:cSldViewPr>
      <p:cViewPr varScale="1">
        <p:scale>
          <a:sx n="70" d="100"/>
          <a:sy n="70" d="100"/>
        </p:scale>
        <p:origin x="-116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176"/>
    </p:cViewPr>
  </p:sorterViewPr>
  <p:notesViewPr>
    <p:cSldViewPr>
      <p:cViewPr varScale="1">
        <p:scale>
          <a:sx n="58" d="100"/>
          <a:sy n="58" d="100"/>
        </p:scale>
        <p:origin x="-1764" y="-66"/>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8475" cy="465138"/>
          </a:xfrm>
          <a:prstGeom prst="rect">
            <a:avLst/>
          </a:prstGeom>
          <a:noFill/>
          <a:ln w="12700">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lvl1pPr eaLnBrk="0" hangingPunct="0">
              <a:defRPr sz="1200">
                <a:latin typeface="Times New Roman" charset="0"/>
              </a:defRPr>
            </a:lvl1pPr>
          </a:lstStyle>
          <a:p>
            <a:pPr>
              <a:defRPr/>
            </a:pPr>
            <a:endParaRPr lang="en-US"/>
          </a:p>
        </p:txBody>
      </p:sp>
      <p:sp>
        <p:nvSpPr>
          <p:cNvPr id="15363" name="Rectangle 3"/>
          <p:cNvSpPr>
            <a:spLocks noGrp="1" noChangeArrowheads="1"/>
          </p:cNvSpPr>
          <p:nvPr>
            <p:ph type="dt" sz="quarter" idx="1"/>
          </p:nvPr>
        </p:nvSpPr>
        <p:spPr bwMode="auto">
          <a:xfrm>
            <a:off x="3971925" y="0"/>
            <a:ext cx="3038475" cy="465138"/>
          </a:xfrm>
          <a:prstGeom prst="rect">
            <a:avLst/>
          </a:prstGeom>
          <a:noFill/>
          <a:ln w="12700">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lvl1pPr algn="r" eaLnBrk="0" hangingPunct="0">
              <a:defRPr sz="1200">
                <a:latin typeface="Times New Roman" charset="0"/>
              </a:defRPr>
            </a:lvl1pPr>
          </a:lstStyle>
          <a:p>
            <a:pPr>
              <a:defRPr/>
            </a:pPr>
            <a:endParaRPr lang="en-US"/>
          </a:p>
        </p:txBody>
      </p:sp>
      <p:sp>
        <p:nvSpPr>
          <p:cNvPr id="15364" name="Rectangle 4"/>
          <p:cNvSpPr>
            <a:spLocks noGrp="1" noChangeArrowheads="1"/>
          </p:cNvSpPr>
          <p:nvPr>
            <p:ph type="ftr" sz="quarter" idx="2"/>
          </p:nvPr>
        </p:nvSpPr>
        <p:spPr bwMode="auto">
          <a:xfrm>
            <a:off x="0" y="8831263"/>
            <a:ext cx="3038475" cy="465137"/>
          </a:xfrm>
          <a:prstGeom prst="rect">
            <a:avLst/>
          </a:prstGeom>
          <a:noFill/>
          <a:ln w="12700">
            <a:noFill/>
            <a:miter lim="800000"/>
            <a:headEnd type="none" w="sm" len="sm"/>
            <a:tailEnd type="none" w="sm" len="sm"/>
          </a:ln>
          <a:effectLst/>
        </p:spPr>
        <p:txBody>
          <a:bodyPr vert="horz" wrap="square" lIns="93177" tIns="46589" rIns="93177" bIns="46589" numCol="1" anchor="b" anchorCtr="0" compatLnSpc="1">
            <a:prstTxWarp prst="textNoShape">
              <a:avLst/>
            </a:prstTxWarp>
          </a:bodyPr>
          <a:lstStyle>
            <a:lvl1pPr eaLnBrk="0" hangingPunct="0">
              <a:defRPr sz="1200">
                <a:latin typeface="Times New Roman" charset="0"/>
              </a:defRPr>
            </a:lvl1pPr>
          </a:lstStyle>
          <a:p>
            <a:pPr>
              <a:defRPr/>
            </a:pPr>
            <a:endParaRPr lang="en-US"/>
          </a:p>
        </p:txBody>
      </p:sp>
      <p:sp>
        <p:nvSpPr>
          <p:cNvPr id="15365" name="Rectangle 5"/>
          <p:cNvSpPr>
            <a:spLocks noGrp="1" noChangeArrowheads="1"/>
          </p:cNvSpPr>
          <p:nvPr>
            <p:ph type="sldNum" sz="quarter" idx="3"/>
          </p:nvPr>
        </p:nvSpPr>
        <p:spPr bwMode="auto">
          <a:xfrm>
            <a:off x="3971925" y="8831263"/>
            <a:ext cx="3038475" cy="465137"/>
          </a:xfrm>
          <a:prstGeom prst="rect">
            <a:avLst/>
          </a:prstGeom>
          <a:noFill/>
          <a:ln w="12700">
            <a:noFill/>
            <a:miter lim="800000"/>
            <a:headEnd type="none" w="sm" len="sm"/>
            <a:tailEnd type="none" w="sm" len="sm"/>
          </a:ln>
          <a:effectLst/>
        </p:spPr>
        <p:txBody>
          <a:bodyPr vert="horz" wrap="square" lIns="93177" tIns="46589" rIns="93177" bIns="46589" numCol="1" anchor="b" anchorCtr="0" compatLnSpc="1">
            <a:prstTxWarp prst="textNoShape">
              <a:avLst/>
            </a:prstTxWarp>
          </a:bodyPr>
          <a:lstStyle>
            <a:lvl1pPr algn="r" eaLnBrk="0" hangingPunct="0">
              <a:defRPr sz="1200">
                <a:latin typeface="Times New Roman" charset="0"/>
              </a:defRPr>
            </a:lvl1pPr>
          </a:lstStyle>
          <a:p>
            <a:pPr>
              <a:defRPr/>
            </a:pPr>
            <a:fld id="{89BB43B3-D3AD-4DB0-9CF0-3C0C4DFF381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026"/>
          <p:cNvSpPr>
            <a:spLocks noGrp="1" noChangeArrowheads="1"/>
          </p:cNvSpPr>
          <p:nvPr>
            <p:ph type="hdr" sz="quarter"/>
          </p:nvPr>
        </p:nvSpPr>
        <p:spPr bwMode="auto">
          <a:xfrm>
            <a:off x="0" y="0"/>
            <a:ext cx="3038475" cy="465138"/>
          </a:xfrm>
          <a:prstGeom prst="rect">
            <a:avLst/>
          </a:prstGeom>
          <a:noFill/>
          <a:ln w="12700">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lvl1pPr eaLnBrk="0" hangingPunct="0">
              <a:defRPr sz="1200">
                <a:latin typeface="Times New Roman" charset="0"/>
              </a:defRPr>
            </a:lvl1pPr>
          </a:lstStyle>
          <a:p>
            <a:pPr>
              <a:defRPr/>
            </a:pPr>
            <a:endParaRPr lang="en-US"/>
          </a:p>
        </p:txBody>
      </p:sp>
      <p:sp>
        <p:nvSpPr>
          <p:cNvPr id="17411" name="Rectangle 1027"/>
          <p:cNvSpPr>
            <a:spLocks noGrp="1" noChangeArrowheads="1"/>
          </p:cNvSpPr>
          <p:nvPr>
            <p:ph type="dt" idx="1"/>
          </p:nvPr>
        </p:nvSpPr>
        <p:spPr bwMode="auto">
          <a:xfrm>
            <a:off x="3971925" y="0"/>
            <a:ext cx="3038475" cy="465138"/>
          </a:xfrm>
          <a:prstGeom prst="rect">
            <a:avLst/>
          </a:prstGeom>
          <a:noFill/>
          <a:ln w="12700">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lvl1pPr algn="r" eaLnBrk="0" hangingPunct="0">
              <a:defRPr sz="1200">
                <a:latin typeface="Times New Roman" charset="0"/>
              </a:defRPr>
            </a:lvl1pPr>
          </a:lstStyle>
          <a:p>
            <a:pPr>
              <a:defRPr/>
            </a:pPr>
            <a:endParaRPr lang="en-US"/>
          </a:p>
        </p:txBody>
      </p:sp>
      <p:sp>
        <p:nvSpPr>
          <p:cNvPr id="28676" name="Rectangle 1028"/>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7413" name="Rectangle 1029"/>
          <p:cNvSpPr>
            <a:spLocks noGrp="1" noChangeArrowheads="1"/>
          </p:cNvSpPr>
          <p:nvPr>
            <p:ph type="body" sz="quarter" idx="3"/>
          </p:nvPr>
        </p:nvSpPr>
        <p:spPr bwMode="auto">
          <a:xfrm>
            <a:off x="935038" y="4416425"/>
            <a:ext cx="5140325" cy="4183063"/>
          </a:xfrm>
          <a:prstGeom prst="rect">
            <a:avLst/>
          </a:prstGeom>
          <a:noFill/>
          <a:ln w="12700">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1030"/>
          <p:cNvSpPr>
            <a:spLocks noGrp="1" noChangeArrowheads="1"/>
          </p:cNvSpPr>
          <p:nvPr>
            <p:ph type="ftr" sz="quarter" idx="4"/>
          </p:nvPr>
        </p:nvSpPr>
        <p:spPr bwMode="auto">
          <a:xfrm>
            <a:off x="0" y="8831263"/>
            <a:ext cx="3038475" cy="465137"/>
          </a:xfrm>
          <a:prstGeom prst="rect">
            <a:avLst/>
          </a:prstGeom>
          <a:noFill/>
          <a:ln w="12700">
            <a:noFill/>
            <a:miter lim="800000"/>
            <a:headEnd type="none" w="sm" len="sm"/>
            <a:tailEnd type="none" w="sm" len="sm"/>
          </a:ln>
          <a:effectLst/>
        </p:spPr>
        <p:txBody>
          <a:bodyPr vert="horz" wrap="square" lIns="93177" tIns="46589" rIns="93177" bIns="46589" numCol="1" anchor="b" anchorCtr="0" compatLnSpc="1">
            <a:prstTxWarp prst="textNoShape">
              <a:avLst/>
            </a:prstTxWarp>
          </a:bodyPr>
          <a:lstStyle>
            <a:lvl1pPr eaLnBrk="0" hangingPunct="0">
              <a:defRPr sz="1200">
                <a:latin typeface="Times New Roman" charset="0"/>
              </a:defRPr>
            </a:lvl1pPr>
          </a:lstStyle>
          <a:p>
            <a:pPr>
              <a:defRPr/>
            </a:pPr>
            <a:endParaRPr lang="en-US"/>
          </a:p>
        </p:txBody>
      </p:sp>
      <p:sp>
        <p:nvSpPr>
          <p:cNvPr id="17415" name="Rectangle 1031"/>
          <p:cNvSpPr>
            <a:spLocks noGrp="1" noChangeArrowheads="1"/>
          </p:cNvSpPr>
          <p:nvPr>
            <p:ph type="sldNum" sz="quarter" idx="5"/>
          </p:nvPr>
        </p:nvSpPr>
        <p:spPr bwMode="auto">
          <a:xfrm>
            <a:off x="3971925" y="8831263"/>
            <a:ext cx="3038475" cy="465137"/>
          </a:xfrm>
          <a:prstGeom prst="rect">
            <a:avLst/>
          </a:prstGeom>
          <a:noFill/>
          <a:ln w="12700">
            <a:noFill/>
            <a:miter lim="800000"/>
            <a:headEnd type="none" w="sm" len="sm"/>
            <a:tailEnd type="none" w="sm" len="sm"/>
          </a:ln>
          <a:effectLst/>
        </p:spPr>
        <p:txBody>
          <a:bodyPr vert="horz" wrap="square" lIns="93177" tIns="46589" rIns="93177" bIns="46589" numCol="1" anchor="b" anchorCtr="0" compatLnSpc="1">
            <a:prstTxWarp prst="textNoShape">
              <a:avLst/>
            </a:prstTxWarp>
          </a:bodyPr>
          <a:lstStyle>
            <a:lvl1pPr algn="r" eaLnBrk="0" hangingPunct="0">
              <a:defRPr sz="1200">
                <a:latin typeface="Times New Roman" charset="0"/>
              </a:defRPr>
            </a:lvl1pPr>
          </a:lstStyle>
          <a:p>
            <a:pPr>
              <a:defRPr/>
            </a:pPr>
            <a:fld id="{ECD59E83-444B-466D-A335-BE311B82CFC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Arial" charset="0"/>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Arial" charset="0"/>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Arial" charset="0"/>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Arial" charset="0"/>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31"/>
          <p:cNvSpPr>
            <a:spLocks noGrp="1" noChangeArrowheads="1"/>
          </p:cNvSpPr>
          <p:nvPr>
            <p:ph type="sldNum" sz="quarter" idx="5"/>
          </p:nvPr>
        </p:nvSpPr>
        <p:spPr>
          <a:noFill/>
        </p:spPr>
        <p:txBody>
          <a:bodyPr/>
          <a:lstStyle/>
          <a:p>
            <a:fld id="{4ADEDB43-8EE1-4AF2-A627-01F3D49D0632}" type="slidenum">
              <a:rPr lang="en-US" smtClean="0">
                <a:latin typeface="Times New Roman" pitchFamily="18" charset="0"/>
              </a:rPr>
              <a:pPr/>
              <a:t>6</a:t>
            </a:fld>
            <a:endParaRPr lang="en-US" smtClean="0">
              <a:latin typeface="Times New Roman" pitchFamily="18" charset="0"/>
            </a:endParaRPr>
          </a:p>
        </p:txBody>
      </p:sp>
      <p:sp>
        <p:nvSpPr>
          <p:cNvPr id="29699" name="Rectangle 2"/>
          <p:cNvSpPr>
            <a:spLocks noGrp="1" noRot="1" noChangeAspect="1" noChangeArrowheads="1" noTextEdit="1"/>
          </p:cNvSpPr>
          <p:nvPr>
            <p:ph type="sldImg"/>
          </p:nvPr>
        </p:nvSpPr>
        <p:spPr>
          <a:xfrm>
            <a:off x="1181100" y="698500"/>
            <a:ext cx="4648200" cy="3486150"/>
          </a:xfrm>
          <a:ln/>
        </p:spPr>
      </p:sp>
      <p:sp>
        <p:nvSpPr>
          <p:cNvPr id="29700" name="Rectangle 3"/>
          <p:cNvSpPr>
            <a:spLocks noGrp="1" noChangeArrowheads="1"/>
          </p:cNvSpPr>
          <p:nvPr>
            <p:ph type="body" idx="1"/>
          </p:nvPr>
        </p:nvSpPr>
        <p:spPr>
          <a:xfrm>
            <a:off x="936625" y="4416425"/>
            <a:ext cx="5137150" cy="4181475"/>
          </a:xfrm>
          <a:noFill/>
          <a:ln w="9525"/>
        </p:spPr>
        <p:txBody>
          <a:bodyPr/>
          <a:lstStyle/>
          <a:p>
            <a:pPr eaLnBrk="1" hangingPunct="1"/>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31"/>
          <p:cNvSpPr>
            <a:spLocks noGrp="1" noChangeArrowheads="1"/>
          </p:cNvSpPr>
          <p:nvPr>
            <p:ph type="sldNum" sz="quarter" idx="5"/>
          </p:nvPr>
        </p:nvSpPr>
        <p:spPr>
          <a:noFill/>
        </p:spPr>
        <p:txBody>
          <a:bodyPr/>
          <a:lstStyle/>
          <a:p>
            <a:fld id="{8D224512-5B1B-4018-A2AF-6C760EFB0421}" type="slidenum">
              <a:rPr lang="en-US" smtClean="0">
                <a:latin typeface="Times New Roman" pitchFamily="18" charset="0"/>
              </a:rPr>
              <a:pPr/>
              <a:t>12</a:t>
            </a:fld>
            <a:endParaRPr lang="en-US" smtClean="0">
              <a:latin typeface="Times New Roman" pitchFamily="18"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w="9525"/>
        </p:spPr>
        <p:txBody>
          <a:bodyPr lIns="93169" tIns="46585" rIns="93169" bIns="46585"/>
          <a:lstStyle/>
          <a:p>
            <a:pPr eaLnBrk="1" hangingPunct="1"/>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D72A09-EC46-47C9-9ED6-926EBC58F73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BB3A517-EB03-4201-8D92-19F385F6EE6B}" type="datetimeFigureOut">
              <a:rPr lang="en-US"/>
              <a:pPr>
                <a:defRPr/>
              </a:pPr>
              <a:t>5/31/2012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D874468-A766-4717-AD46-3E1B6F3357B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D48D2656-157A-48CD-AA4F-90D8A7B68275}" type="datetimeFigureOut">
              <a:rPr lang="en-US"/>
              <a:pPr>
                <a:defRPr/>
              </a:pPr>
              <a:t>5/31/2012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4A3B7E0-F75A-475F-8A42-CE5792D8117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D9034A36-D8D5-4AF3-9DBC-DDD5F1CDB729}" type="datetimeFigureOut">
              <a:rPr lang="en-US"/>
              <a:pPr>
                <a:defRPr/>
              </a:pPr>
              <a:t>5/31/2012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76F67C-5980-460B-BB3D-B4ADECEDF37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defRPr/>
              </a:pPr>
              <a:endParaRPr lang="en-US"/>
            </a:p>
          </p:txBody>
        </p:sp>
      </p:grpSp>
      <p:sp>
        <p:nvSpPr>
          <p:cNvPr id="134149"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4153"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a:defRPr/>
            </a:lvl1pPr>
          </a:lstStyle>
          <a:p>
            <a:pPr>
              <a:defRPr/>
            </a:pPr>
            <a:fld id="{3B928778-DC2B-4417-84A8-B7AA0040F075}" type="datetimeFigureOut">
              <a:rPr lang="en-US"/>
              <a:pPr>
                <a:defRPr/>
              </a:pPr>
              <a:t>5/31/2012</a:t>
            </a:fld>
            <a:endParaRPr lang="en-US"/>
          </a:p>
        </p:txBody>
      </p:sp>
      <p:sp>
        <p:nvSpPr>
          <p:cNvPr id="8" name="Rectangle 7"/>
          <p:cNvSpPr>
            <a:spLocks noGrp="1" noChangeArrowheads="1"/>
          </p:cNvSpPr>
          <p:nvPr>
            <p:ph type="ftr" sz="quarter" idx="11"/>
          </p:nvPr>
        </p:nvSpPr>
        <p:spPr/>
        <p:txBody>
          <a:bodyPr/>
          <a:lstStyle>
            <a:lvl1pPr>
              <a:defRPr/>
            </a:lvl1pPr>
          </a:lstStyle>
          <a:p>
            <a:pPr>
              <a:defRPr/>
            </a:pPr>
            <a:endParaRPr lang="en-US"/>
          </a:p>
        </p:txBody>
      </p:sp>
      <p:sp>
        <p:nvSpPr>
          <p:cNvPr id="9" name="Rectangle 8"/>
          <p:cNvSpPr>
            <a:spLocks noGrp="1" noChangeArrowheads="1"/>
          </p:cNvSpPr>
          <p:nvPr>
            <p:ph type="sldNum" sz="quarter" idx="12"/>
          </p:nvPr>
        </p:nvSpPr>
        <p:spPr/>
        <p:txBody>
          <a:bodyPr/>
          <a:lstStyle>
            <a:lvl1pPr>
              <a:defRPr/>
            </a:lvl1pPr>
          </a:lstStyle>
          <a:p>
            <a:pPr>
              <a:defRPr/>
            </a:pPr>
            <a:fld id="{67C05236-9D76-4846-A1E3-5FCEBEE5CFC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B9EE8A78-2044-4D85-AFCE-736314D07C82}" type="datetimeFigureOut">
              <a:rPr lang="en-US"/>
              <a:pPr>
                <a:defRPr/>
              </a:pPr>
              <a:t>5/31/2012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B3993FE-F2DA-4D78-AE52-F3BBF42A008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0EADFB22-CF3F-4DCE-B8C6-64279C7C95B8}" type="datetimeFigureOut">
              <a:rPr lang="en-US"/>
              <a:pPr>
                <a:defRPr/>
              </a:pPr>
              <a:t>5/31/2012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EE5620-14EE-4597-9C53-19F18C191C7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679A5A4D-F9CD-45BA-A858-72CAC429B07C}" type="datetimeFigureOut">
              <a:rPr lang="en-US"/>
              <a:pPr>
                <a:defRPr/>
              </a:pPr>
              <a:t>5/31/2012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3AE0A5-DEEE-481F-B046-E14A1873A16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CC0FF99C-3424-4387-BC44-EE2F26EAA260}" type="datetimeFigureOut">
              <a:rPr lang="en-US"/>
              <a:pPr>
                <a:defRPr/>
              </a:pPr>
              <a:t>5/31/2012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E0FCF32-DB9F-4D3B-8921-98C66E3C04A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B62D249C-D489-4B60-9F4B-C8735974D2F1}" type="datetimeFigureOut">
              <a:rPr lang="en-US"/>
              <a:pPr>
                <a:defRPr/>
              </a:pPr>
              <a:t>5/31/2012</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5819FE2-781F-4D2E-9A57-94C9B2E1C10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73225490-56A7-41DF-834E-6F442DB22585}" type="datetimeFigureOut">
              <a:rPr lang="en-US"/>
              <a:pPr>
                <a:defRPr/>
              </a:pPr>
              <a:t>5/31/2012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BA1D453-FC10-4179-8757-7EEF76AE95D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6FE23BD-E568-4E89-B1B9-20CF87A032B4}" type="datetimeFigureOut">
              <a:rPr lang="en-US"/>
              <a:pPr>
                <a:defRPr/>
              </a:pPr>
              <a:t>5/31/2012</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8F8418E-1722-4931-93E0-539BE3BEE84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FD0745C-3DA6-41E2-9A1A-587920025278}" type="datetimeFigureOut">
              <a:rPr lang="en-US"/>
              <a:pPr>
                <a:defRPr/>
              </a:pPr>
              <a:t>5/31/2012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B41CB1-8768-4EFF-9327-098C7D3411B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a:xfrm>
            <a:off x="457200" y="6416675"/>
            <a:ext cx="2133600" cy="365125"/>
          </a:xfrm>
          <a:prstGeom prst="rect">
            <a:avLst/>
          </a:prstGeom>
        </p:spPr>
        <p:txBody>
          <a:bodyPr vert="horz" anchor="b"/>
          <a:lstStyle>
            <a:lvl1pPr>
              <a:defRPr sz="1200">
                <a:solidFill>
                  <a:schemeClr val="tx1">
                    <a:shade val="50000"/>
                  </a:schemeClr>
                </a:solidFill>
              </a:defRPr>
            </a:lvl1pPr>
          </a:lstStyle>
          <a:p>
            <a:pPr>
              <a:defRPr/>
            </a:pPr>
            <a:endParaRPr lang="en-US"/>
          </a:p>
        </p:txBody>
      </p:sp>
      <p:sp>
        <p:nvSpPr>
          <p:cNvPr id="8" name="Footer Placeholder 4"/>
          <p:cNvSpPr>
            <a:spLocks noGrp="1"/>
          </p:cNvSpPr>
          <p:nvPr>
            <p:ph type="ftr" sz="quarter" idx="3"/>
          </p:nvPr>
        </p:nvSpPr>
        <p:spPr>
          <a:xfrm>
            <a:off x="3124200" y="6416675"/>
            <a:ext cx="2895600" cy="365125"/>
          </a:xfrm>
          <a:prstGeom prst="rect">
            <a:avLst/>
          </a:prstGeom>
        </p:spPr>
        <p:txBody>
          <a:bodyPr vert="horz" anchor="b"/>
          <a:lstStyle>
            <a:lvl1pPr algn="ctr">
              <a:defRPr sz="1200">
                <a:solidFill>
                  <a:schemeClr val="tx1">
                    <a:shade val="50000"/>
                  </a:schemeClr>
                </a:solidFill>
              </a:defRPr>
            </a:lvl1pPr>
          </a:lstStyle>
          <a:p>
            <a:pPr>
              <a:defRPr/>
            </a:pPr>
            <a:endParaRPr lang="en-US"/>
          </a:p>
        </p:txBody>
      </p:sp>
      <p:sp>
        <p:nvSpPr>
          <p:cNvPr id="9" name="Slide Number Placeholder 5"/>
          <p:cNvSpPr>
            <a:spLocks noGrp="1"/>
          </p:cNvSpPr>
          <p:nvPr>
            <p:ph type="sldNum" sz="quarter" idx="4"/>
          </p:nvPr>
        </p:nvSpPr>
        <p:spPr>
          <a:xfrm>
            <a:off x="7924800" y="6416675"/>
            <a:ext cx="762000" cy="365125"/>
          </a:xfrm>
          <a:prstGeom prst="rect">
            <a:avLst/>
          </a:prstGeom>
        </p:spPr>
        <p:txBody>
          <a:bodyPr vert="horz" lIns="0" rIns="0" anchor="b"/>
          <a:lstStyle>
            <a:lvl1pPr algn="r">
              <a:defRPr sz="1200">
                <a:solidFill>
                  <a:schemeClr val="tx1">
                    <a:shade val="50000"/>
                  </a:schemeClr>
                </a:solidFill>
              </a:defRPr>
            </a:lvl1pPr>
          </a:lstStyle>
          <a:p>
            <a:pPr>
              <a:defRPr/>
            </a:pPr>
            <a:fld id="{27DF310A-A316-4091-9243-836AF049DF5E}"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51" r:id="rId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Arial" charset="0"/>
          <a:ea typeface="+mj-ea"/>
          <a:cs typeface="+mj-cs"/>
        </a:defRPr>
      </a:lvl1pPr>
      <a:lvl2pPr algn="ctr" rtl="0" eaLnBrk="0" fontAlgn="base" hangingPunct="0">
        <a:spcBef>
          <a:spcPct val="0"/>
        </a:spcBef>
        <a:spcAft>
          <a:spcPct val="0"/>
        </a:spcAft>
        <a:defRPr sz="4100" b="1">
          <a:solidFill>
            <a:schemeClr val="tx1"/>
          </a:solidFill>
          <a:latin typeface="Arial" charset="0"/>
        </a:defRPr>
      </a:lvl2pPr>
      <a:lvl3pPr algn="ctr" rtl="0" eaLnBrk="0" fontAlgn="base" hangingPunct="0">
        <a:spcBef>
          <a:spcPct val="0"/>
        </a:spcBef>
        <a:spcAft>
          <a:spcPct val="0"/>
        </a:spcAft>
        <a:defRPr sz="4100" b="1">
          <a:solidFill>
            <a:schemeClr val="tx1"/>
          </a:solidFill>
          <a:latin typeface="Arial" charset="0"/>
        </a:defRPr>
      </a:lvl3pPr>
      <a:lvl4pPr algn="ctr" rtl="0" eaLnBrk="0" fontAlgn="base" hangingPunct="0">
        <a:spcBef>
          <a:spcPct val="0"/>
        </a:spcBef>
        <a:spcAft>
          <a:spcPct val="0"/>
        </a:spcAft>
        <a:defRPr sz="4100" b="1">
          <a:solidFill>
            <a:schemeClr val="tx1"/>
          </a:solidFill>
          <a:latin typeface="Arial" charset="0"/>
        </a:defRPr>
      </a:lvl4pPr>
      <a:lvl5pPr algn="ctr" rtl="0" eaLnBrk="0" fontAlgn="base" hangingPunct="0">
        <a:spcBef>
          <a:spcPct val="0"/>
        </a:spcBef>
        <a:spcAft>
          <a:spcPct val="0"/>
        </a:spcAft>
        <a:defRPr sz="4100" b="1">
          <a:solidFill>
            <a:schemeClr val="tx1"/>
          </a:solidFill>
          <a:latin typeface="Arial"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Arial" charset="0"/>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Arial" charset="0"/>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Arial" charset="0"/>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Arial" charset="0"/>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Arial" charset="0"/>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1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fld id="{969D43B2-89C7-426B-9817-AE131238BB04}" type="datetimeFigureOut">
              <a:rPr lang="en-US"/>
              <a:pPr>
                <a:defRPr/>
              </a:pPr>
              <a:t>5/31/2012</a:t>
            </a:fld>
            <a:endParaRPr lang="en-US"/>
          </a:p>
        </p:txBody>
      </p:sp>
      <p:sp>
        <p:nvSpPr>
          <p:cNvPr id="481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481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63D8A6CE-EA9A-40C8-B003-5E19ABC7980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0" r:id="rId1"/>
    <p:sldLayoutId id="2147483749" r:id="rId2"/>
    <p:sldLayoutId id="2147483748" r:id="rId3"/>
    <p:sldLayoutId id="2147483747" r:id="rId4"/>
    <p:sldLayoutId id="2147483746" r:id="rId5"/>
    <p:sldLayoutId id="2147483745" r:id="rId6"/>
    <p:sldLayoutId id="2147483744" r:id="rId7"/>
    <p:sldLayoutId id="2147483743" r:id="rId8"/>
    <p:sldLayoutId id="2147483742" r:id="rId9"/>
    <p:sldLayoutId id="2147483741" r:id="rId10"/>
    <p:sldLayoutId id="214748374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5"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26"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 name="Rectangle 6"/>
          <p:cNvSpPr>
            <a:spLocks noGrp="1" noChangeArrowheads="1"/>
          </p:cNvSpPr>
          <p:nvPr>
            <p:ph type="dt" sz="quarter" idx="2"/>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mn-lt"/>
              </a:defRPr>
            </a:lvl1pPr>
          </a:lstStyle>
          <a:p>
            <a:pPr>
              <a:defRPr/>
            </a:pPr>
            <a:fld id="{EA5DF5DD-F3BF-48DE-9A97-006D155ED266}" type="datetimeFigureOut">
              <a:rPr lang="en-US"/>
              <a:pPr>
                <a:defRPr/>
              </a:pPr>
              <a:t>5/31/2012</a:t>
            </a:fld>
            <a:endParaRPr lang="en-US"/>
          </a:p>
        </p:txBody>
      </p:sp>
      <p:sp>
        <p:nvSpPr>
          <p:cNvPr id="14" name="Rectangle 7"/>
          <p:cNvSpPr>
            <a:spLocks noGrp="1" noChangeArrowheads="1"/>
          </p:cNvSpPr>
          <p:nvPr>
            <p:ph type="ftr" sz="quarter" idx="3"/>
          </p:nvPr>
        </p:nvSpPr>
        <p:spPr bwMode="auto">
          <a:xfrm>
            <a:off x="31242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latin typeface="+mn-lt"/>
              </a:defRPr>
            </a:lvl1pPr>
          </a:lstStyle>
          <a:p>
            <a:pPr>
              <a:defRPr/>
            </a:pPr>
            <a:endParaRPr lang="en-US"/>
          </a:p>
        </p:txBody>
      </p:sp>
      <p:sp>
        <p:nvSpPr>
          <p:cNvPr id="15" name="Rectangle 8"/>
          <p:cNvSpPr>
            <a:spLocks noGrp="1" noChangeArrowheads="1"/>
          </p:cNvSpPr>
          <p:nvPr>
            <p:ph type="sldNum" sz="quarter" idx="4"/>
          </p:nvPr>
        </p:nvSpPr>
        <p:spPr bwMode="auto">
          <a:xfrm>
            <a:off x="6553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mn-lt"/>
              </a:defRPr>
            </a:lvl1pPr>
          </a:lstStyle>
          <a:p>
            <a:pPr>
              <a:defRPr/>
            </a:pPr>
            <a:fld id="{A9F94AA0-72DC-4415-B8A1-BEF5603A77F0}"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52" r:id="rId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Arial" charset="0"/>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Arial" charset="0"/>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Arial" charset="0"/>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Arial" charset="0"/>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Arial" charset="0"/>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pburke@usuhs.mil" TargetMode="Externa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hyperlink" Target="mailto:pburke@usuhs.mil" TargetMode="Externa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1" name="Rectangle 5"/>
          <p:cNvSpPr>
            <a:spLocks noGrp="1" noChangeArrowheads="1"/>
          </p:cNvSpPr>
          <p:nvPr>
            <p:ph type="subTitle" idx="4294967295"/>
          </p:nvPr>
        </p:nvSpPr>
        <p:spPr>
          <a:xfrm>
            <a:off x="228600" y="381000"/>
            <a:ext cx="8686800" cy="4495800"/>
          </a:xfrm>
        </p:spPr>
        <p:txBody>
          <a:bodyPr/>
          <a:lstStyle/>
          <a:p>
            <a:pPr marL="0" indent="0" algn="ctr" eaLnBrk="1" hangingPunct="1">
              <a:buFontTx/>
              <a:buNone/>
              <a:defRPr/>
            </a:pPr>
            <a:r>
              <a:rPr lang="en-US" sz="3600" b="1">
                <a:effectLst>
                  <a:outerShdw blurRad="38100" dist="38100" dir="2700000" algn="tl">
                    <a:srgbClr val="C0C0C0"/>
                  </a:outerShdw>
                </a:effectLst>
                <a:latin typeface="Times New Roman" pitchFamily="18" charset="0"/>
                <a:cs typeface="Times New Roman" pitchFamily="18" charset="0"/>
              </a:rPr>
              <a:t>EQUAL EMPLOYMENT OPPORTUNITY (EEO) POLICIES AND PROCEDURES</a:t>
            </a:r>
          </a:p>
          <a:p>
            <a:pPr marL="0" indent="0" algn="ctr" eaLnBrk="1" hangingPunct="1">
              <a:buFontTx/>
              <a:buNone/>
              <a:defRPr/>
            </a:pPr>
            <a:r>
              <a:rPr lang="en-US" sz="3600" b="1">
                <a:effectLst>
                  <a:outerShdw blurRad="38100" dist="38100" dir="2700000" algn="tl">
                    <a:srgbClr val="C0C0C0"/>
                  </a:outerShdw>
                </a:effectLst>
                <a:latin typeface="Times New Roman" pitchFamily="18" charset="0"/>
                <a:cs typeface="Times New Roman" pitchFamily="18" charset="0"/>
              </a:rPr>
              <a:t>TRAINING</a:t>
            </a:r>
          </a:p>
          <a:p>
            <a:pPr marL="0" indent="0" algn="ctr" eaLnBrk="1" hangingPunct="1">
              <a:buFontTx/>
              <a:buNone/>
              <a:defRPr/>
            </a:pPr>
            <a:endParaRPr lang="en-US" sz="4000" b="1">
              <a:effectLst>
                <a:outerShdw blurRad="38100" dist="38100" dir="2700000" algn="tl">
                  <a:srgbClr val="C0C0C0"/>
                </a:outerShdw>
              </a:effectLst>
              <a:latin typeface="Times New Roman" pitchFamily="18" charset="0"/>
              <a:cs typeface="Times New Roman" pitchFamily="18" charset="0"/>
            </a:endParaRPr>
          </a:p>
          <a:p>
            <a:pPr marL="0" indent="0" algn="ctr" eaLnBrk="1" hangingPunct="1">
              <a:buFontTx/>
              <a:buNone/>
              <a:defRPr/>
            </a:pPr>
            <a:endParaRPr lang="en-US" sz="4000" b="1">
              <a:solidFill>
                <a:schemeClr val="folHlink"/>
              </a:solidFill>
              <a:effectLst>
                <a:outerShdw blurRad="38100" dist="38100" dir="2700000" algn="tl">
                  <a:srgbClr val="C0C0C0"/>
                </a:outerShdw>
              </a:effectLst>
              <a:latin typeface="Times New Roman" pitchFamily="18" charset="0"/>
              <a:cs typeface="Times New Roman" pitchFamily="18" charset="0"/>
            </a:endParaRPr>
          </a:p>
          <a:p>
            <a:pPr marL="0" indent="0" algn="ctr" eaLnBrk="1" hangingPunct="1">
              <a:buFontTx/>
              <a:buNone/>
              <a:defRPr/>
            </a:pPr>
            <a:endParaRPr lang="en-US" sz="4000" b="1">
              <a:solidFill>
                <a:schemeClr val="folHlink"/>
              </a:solidFill>
              <a:effectLst>
                <a:outerShdw blurRad="38100" dist="38100" dir="2700000" algn="tl">
                  <a:srgbClr val="C0C0C0"/>
                </a:outerShdw>
              </a:effectLst>
              <a:latin typeface="Times New Roman" pitchFamily="18" charset="0"/>
              <a:cs typeface="Times New Roman" pitchFamily="18" charset="0"/>
            </a:endParaRPr>
          </a:p>
          <a:p>
            <a:pPr marL="0" indent="0" algn="ctr" eaLnBrk="1" hangingPunct="1">
              <a:buFontTx/>
              <a:buNone/>
              <a:defRPr/>
            </a:pPr>
            <a:endParaRPr lang="en-US" sz="4000" b="1">
              <a:solidFill>
                <a:schemeClr val="folHlink"/>
              </a:solidFill>
              <a:effectLst>
                <a:outerShdw blurRad="38100" dist="38100" dir="2700000" algn="tl">
                  <a:srgbClr val="C0C0C0"/>
                </a:outerShdw>
              </a:effectLst>
              <a:latin typeface="Times New Roman" pitchFamily="18" charset="0"/>
              <a:cs typeface="Times New Roman" pitchFamily="18" charset="0"/>
            </a:endParaRPr>
          </a:p>
          <a:p>
            <a:pPr marL="0" indent="0" algn="ctr" eaLnBrk="1" hangingPunct="1">
              <a:buFontTx/>
              <a:buNone/>
              <a:defRPr/>
            </a:pPr>
            <a:endParaRPr lang="en-US" sz="4000" b="1">
              <a:solidFill>
                <a:schemeClr val="folHlink"/>
              </a:solidFill>
              <a:effectLst>
                <a:outerShdw blurRad="38100" dist="38100" dir="2700000" algn="tl">
                  <a:srgbClr val="C0C0C0"/>
                </a:outerShdw>
              </a:effectLst>
              <a:latin typeface="Times New Roman" pitchFamily="18" charset="0"/>
              <a:cs typeface="Times New Roman" pitchFamily="18" charset="0"/>
            </a:endParaRPr>
          </a:p>
        </p:txBody>
      </p:sp>
      <p:sp>
        <p:nvSpPr>
          <p:cNvPr id="6147" name="Text Box 7"/>
          <p:cNvSpPr txBox="1">
            <a:spLocks noChangeArrowheads="1"/>
          </p:cNvSpPr>
          <p:nvPr/>
        </p:nvSpPr>
        <p:spPr bwMode="auto">
          <a:xfrm>
            <a:off x="1905000" y="4648200"/>
            <a:ext cx="5486400" cy="1816100"/>
          </a:xfrm>
          <a:prstGeom prst="rect">
            <a:avLst/>
          </a:prstGeom>
          <a:noFill/>
          <a:ln w="12700">
            <a:noFill/>
            <a:miter lim="800000"/>
            <a:headEnd type="none" w="sm" len="sm"/>
            <a:tailEnd type="none" w="sm" len="sm"/>
          </a:ln>
        </p:spPr>
        <p:txBody>
          <a:bodyPr>
            <a:spAutoFit/>
          </a:bodyPr>
          <a:lstStyle/>
          <a:p>
            <a:pPr algn="ctr"/>
            <a:endParaRPr lang="en-US" sz="1600">
              <a:latin typeface="Times New Roman" pitchFamily="18" charset="0"/>
              <a:cs typeface="Times New Roman" pitchFamily="18" charset="0"/>
            </a:endParaRPr>
          </a:p>
          <a:p>
            <a:pPr algn="ctr"/>
            <a:endParaRPr lang="en-US" sz="1600">
              <a:latin typeface="Times New Roman" pitchFamily="18" charset="0"/>
              <a:cs typeface="Times New Roman" pitchFamily="18" charset="0"/>
            </a:endParaRPr>
          </a:p>
          <a:p>
            <a:pPr algn="ctr"/>
            <a:r>
              <a:rPr lang="en-US" sz="1600">
                <a:latin typeface="Times New Roman" pitchFamily="18" charset="0"/>
                <a:cs typeface="Times New Roman" pitchFamily="18" charset="0"/>
              </a:rPr>
              <a:t>USUHS EEO Office</a:t>
            </a:r>
          </a:p>
          <a:p>
            <a:pPr algn="ctr"/>
            <a:r>
              <a:rPr lang="en-US" sz="1600">
                <a:latin typeface="Times New Roman" pitchFamily="18" charset="0"/>
                <a:cs typeface="Times New Roman" pitchFamily="18" charset="0"/>
              </a:rPr>
              <a:t>Administrative Support Division</a:t>
            </a:r>
          </a:p>
          <a:p>
            <a:pPr algn="ctr"/>
            <a:r>
              <a:rPr lang="en-US" sz="1600">
                <a:latin typeface="Times New Roman" pitchFamily="18" charset="0"/>
                <a:cs typeface="Times New Roman" pitchFamily="18" charset="0"/>
              </a:rPr>
              <a:t>301-295-3032</a:t>
            </a:r>
          </a:p>
          <a:p>
            <a:pPr algn="ctr"/>
            <a:r>
              <a:rPr lang="en-US" sz="1600">
                <a:latin typeface="Times New Roman" pitchFamily="18" charset="0"/>
                <a:cs typeface="Times New Roman" pitchFamily="18" charset="0"/>
                <a:hlinkClick r:id="rId2"/>
              </a:rPr>
              <a:t>pburke@usuhs.mil</a:t>
            </a:r>
            <a:endParaRPr lang="en-US" sz="1600">
              <a:latin typeface="Times New Roman" pitchFamily="18" charset="0"/>
              <a:cs typeface="Times New Roman" pitchFamily="18" charset="0"/>
            </a:endParaRPr>
          </a:p>
          <a:p>
            <a:pPr algn="ctr"/>
            <a:endParaRPr lang="en-US" sz="1600">
              <a:latin typeface="Times New Roman" pitchFamily="18" charset="0"/>
              <a:cs typeface="Times New Roman" pitchFamily="18" charset="0"/>
            </a:endParaRPr>
          </a:p>
        </p:txBody>
      </p:sp>
      <p:pic>
        <p:nvPicPr>
          <p:cNvPr id="6148" name="Picture 5" descr="USUHS SEAL.jpg"/>
          <p:cNvPicPr>
            <a:picLocks noChangeAspect="1"/>
          </p:cNvPicPr>
          <p:nvPr/>
        </p:nvPicPr>
        <p:blipFill>
          <a:blip r:embed="rId3" cstate="print"/>
          <a:srcRect/>
          <a:stretch>
            <a:fillRect/>
          </a:stretch>
        </p:blipFill>
        <p:spPr bwMode="auto">
          <a:xfrm>
            <a:off x="3352800" y="2667000"/>
            <a:ext cx="2514600" cy="2463800"/>
          </a:xfrm>
          <a:prstGeom prst="rect">
            <a:avLst/>
          </a:prstGeom>
          <a:noFill/>
          <a:ln w="9525">
            <a:noFill/>
            <a:miter lim="800000"/>
            <a:headEnd/>
            <a:tailEnd/>
          </a:ln>
        </p:spPr>
      </p:pic>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dissolve">
                                      <p:cBhvr>
                                        <p:cTn id="7"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idx="4294967295"/>
          </p:nvPr>
        </p:nvSpPr>
        <p:spPr/>
        <p:txBody>
          <a:bodyPr>
            <a:norm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sz="48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Times New Roman" charset="0"/>
                <a:cs typeface="Times New Roman" charset="0"/>
              </a:rPr>
              <a:t>EEO Statutes</a:t>
            </a:r>
          </a:p>
        </p:txBody>
      </p:sp>
      <p:sp>
        <p:nvSpPr>
          <p:cNvPr id="15363" name="Rectangle 3"/>
          <p:cNvSpPr>
            <a:spLocks noGrp="1" noChangeArrowheads="1"/>
          </p:cNvSpPr>
          <p:nvPr>
            <p:ph idx="4294967295"/>
          </p:nvPr>
        </p:nvSpPr>
        <p:spPr>
          <a:xfrm>
            <a:off x="685800" y="1819275"/>
            <a:ext cx="8001000" cy="4102100"/>
          </a:xfrm>
        </p:spPr>
        <p:txBody>
          <a:bodyPr/>
          <a:lstStyle/>
          <a:p>
            <a:pPr eaLnBrk="1" hangingPunct="1">
              <a:lnSpc>
                <a:spcPct val="90000"/>
              </a:lnSpc>
              <a:spcBef>
                <a:spcPct val="50000"/>
              </a:spcBef>
            </a:pPr>
            <a:r>
              <a:rPr lang="en-US" sz="2400" b="1" smtClean="0">
                <a:latin typeface="Times New Roman" pitchFamily="18" charset="0"/>
                <a:cs typeface="Times New Roman" pitchFamily="18" charset="0"/>
              </a:rPr>
              <a:t>Title VII of the Civil Rights Act of 1964</a:t>
            </a:r>
          </a:p>
          <a:p>
            <a:pPr lvl="1" eaLnBrk="1" hangingPunct="1">
              <a:lnSpc>
                <a:spcPct val="90000"/>
              </a:lnSpc>
              <a:spcBef>
                <a:spcPct val="50000"/>
              </a:spcBef>
            </a:pPr>
            <a:r>
              <a:rPr lang="en-US" sz="2000" smtClean="0">
                <a:latin typeface="Times New Roman" pitchFamily="18" charset="0"/>
                <a:cs typeface="Times New Roman" pitchFamily="18" charset="0"/>
              </a:rPr>
              <a:t>Prohibits discrimination based on race, color, religion, sex, and national origin.</a:t>
            </a:r>
          </a:p>
          <a:p>
            <a:pPr eaLnBrk="1" hangingPunct="1">
              <a:lnSpc>
                <a:spcPct val="90000"/>
              </a:lnSpc>
              <a:spcBef>
                <a:spcPct val="50000"/>
              </a:spcBef>
            </a:pPr>
            <a:r>
              <a:rPr lang="en-US" sz="2400" b="1" smtClean="0">
                <a:latin typeface="Times New Roman" pitchFamily="18" charset="0"/>
                <a:cs typeface="Times New Roman" pitchFamily="18" charset="0"/>
              </a:rPr>
              <a:t>Age Discrimination in Employment Act of 1967</a:t>
            </a:r>
          </a:p>
          <a:p>
            <a:pPr lvl="1" eaLnBrk="1" hangingPunct="1">
              <a:lnSpc>
                <a:spcPct val="90000"/>
              </a:lnSpc>
              <a:spcBef>
                <a:spcPct val="50000"/>
              </a:spcBef>
            </a:pPr>
            <a:r>
              <a:rPr lang="en-US" sz="2000" smtClean="0">
                <a:latin typeface="Times New Roman" pitchFamily="18" charset="0"/>
                <a:cs typeface="Times New Roman" pitchFamily="18" charset="0"/>
              </a:rPr>
              <a:t>Prohibits discrimination on the basis of age (40 years and older).</a:t>
            </a:r>
          </a:p>
          <a:p>
            <a:pPr eaLnBrk="1" hangingPunct="1">
              <a:lnSpc>
                <a:spcPct val="90000"/>
              </a:lnSpc>
              <a:spcBef>
                <a:spcPct val="50000"/>
              </a:spcBef>
            </a:pPr>
            <a:r>
              <a:rPr lang="en-US" sz="2400" b="1" smtClean="0">
                <a:latin typeface="Times New Roman" pitchFamily="18" charset="0"/>
                <a:cs typeface="Times New Roman" pitchFamily="18" charset="0"/>
              </a:rPr>
              <a:t>The Rehabilitation Act of 1973</a:t>
            </a:r>
          </a:p>
          <a:p>
            <a:pPr lvl="1" eaLnBrk="1" hangingPunct="1">
              <a:lnSpc>
                <a:spcPct val="90000"/>
              </a:lnSpc>
              <a:spcBef>
                <a:spcPct val="50000"/>
              </a:spcBef>
            </a:pPr>
            <a:r>
              <a:rPr lang="en-US" sz="2000" smtClean="0">
                <a:latin typeface="Times New Roman" pitchFamily="18" charset="0"/>
                <a:cs typeface="Times New Roman" pitchFamily="18" charset="0"/>
              </a:rPr>
              <a:t>Prohibits discrimination the basis of mental and physical disability. </a:t>
            </a:r>
          </a:p>
          <a:p>
            <a:pPr eaLnBrk="1" hangingPunct="1">
              <a:lnSpc>
                <a:spcPct val="90000"/>
              </a:lnSpc>
              <a:spcBef>
                <a:spcPct val="50000"/>
              </a:spcBef>
            </a:pPr>
            <a:r>
              <a:rPr lang="en-US" sz="2400" b="1" smtClean="0">
                <a:latin typeface="Times New Roman" pitchFamily="18" charset="0"/>
                <a:cs typeface="Times New Roman" pitchFamily="18" charset="0"/>
              </a:rPr>
              <a:t>Equal Pay Act of 1963</a:t>
            </a:r>
          </a:p>
          <a:p>
            <a:pPr lvl="1" eaLnBrk="1" hangingPunct="1">
              <a:lnSpc>
                <a:spcPct val="90000"/>
              </a:lnSpc>
              <a:spcBef>
                <a:spcPct val="50000"/>
              </a:spcBef>
            </a:pPr>
            <a:r>
              <a:rPr lang="en-US" sz="2000" smtClean="0">
                <a:latin typeface="Times New Roman" pitchFamily="18" charset="0"/>
                <a:cs typeface="Times New Roman" pitchFamily="18" charset="0"/>
              </a:rPr>
              <a:t>Prohibits sex-based wage discrimination. </a:t>
            </a:r>
            <a:br>
              <a:rPr lang="en-US" sz="2000" smtClean="0">
                <a:latin typeface="Times New Roman" pitchFamily="18" charset="0"/>
                <a:cs typeface="Times New Roman" pitchFamily="18" charset="0"/>
              </a:rPr>
            </a:br>
            <a:endParaRPr lang="en-US" sz="2000" smtClean="0">
              <a:latin typeface="Times New Roman" pitchFamily="18" charset="0"/>
              <a:cs typeface="Times New Roman" pitchFamily="18" charset="0"/>
            </a:endParaRPr>
          </a:p>
          <a:p>
            <a:pPr eaLnBrk="1" hangingPunct="1">
              <a:lnSpc>
                <a:spcPct val="90000"/>
              </a:lnSpc>
              <a:spcBef>
                <a:spcPct val="50000"/>
              </a:spcBef>
              <a:buFontTx/>
              <a:buNone/>
            </a:pPr>
            <a:r>
              <a:rPr lang="en-US" sz="1600" b="1" smtClean="0">
                <a:latin typeface="Times New Roman" pitchFamily="18" charset="0"/>
                <a:cs typeface="Times New Roman" pitchFamily="18" charset="0"/>
              </a:rPr>
              <a:t>All statutes prohibit reprisal or retaliation against individuals exercising their rights under the statutes</a:t>
            </a:r>
            <a:r>
              <a:rPr lang="en-US" sz="160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idx="4294967295"/>
          </p:nvPr>
        </p:nvSpPr>
        <p:spPr>
          <a:xfrm>
            <a:off x="463550" y="6350"/>
            <a:ext cx="8229600" cy="1143000"/>
          </a:xfrm>
        </p:spPr>
        <p:txBody>
          <a:bodyPr>
            <a:norm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sz="40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Times New Roman" charset="0"/>
                <a:cs typeface="Times New Roman" charset="0"/>
              </a:rPr>
              <a:t>EEO Discrimination Complaints</a:t>
            </a:r>
          </a:p>
        </p:txBody>
      </p:sp>
      <p:sp>
        <p:nvSpPr>
          <p:cNvPr id="16387" name="Rectangle 3"/>
          <p:cNvSpPr>
            <a:spLocks noGrp="1" noChangeArrowheads="1"/>
          </p:cNvSpPr>
          <p:nvPr>
            <p:ph idx="4294967295"/>
          </p:nvPr>
        </p:nvSpPr>
        <p:spPr>
          <a:xfrm>
            <a:off x="457200" y="990600"/>
            <a:ext cx="8229600" cy="4495800"/>
          </a:xfrm>
        </p:spPr>
        <p:txBody>
          <a:bodyPr/>
          <a:lstStyle/>
          <a:p>
            <a:pPr eaLnBrk="1" hangingPunct="1">
              <a:spcBef>
                <a:spcPct val="50000"/>
              </a:spcBef>
            </a:pPr>
            <a:r>
              <a:rPr lang="en-US" sz="2400" smtClean="0">
                <a:latin typeface="Times New Roman" pitchFamily="18" charset="0"/>
                <a:cs typeface="Times New Roman" pitchFamily="18" charset="0"/>
              </a:rPr>
              <a:t>If you believe that you have been the victim of unlawful discrimination on the basis of race, color, religion, sex, national origin or disability, you must:</a:t>
            </a:r>
          </a:p>
          <a:p>
            <a:pPr lvl="1" eaLnBrk="1" hangingPunct="1">
              <a:spcBef>
                <a:spcPct val="50000"/>
              </a:spcBef>
            </a:pPr>
            <a:r>
              <a:rPr lang="en-US" sz="2400" smtClean="0">
                <a:latin typeface="Times New Roman" pitchFamily="18" charset="0"/>
                <a:cs typeface="Times New Roman" pitchFamily="18" charset="0"/>
              </a:rPr>
              <a:t>Contact an Equal Employment Opportunity (EEO) counselor within 45 calendar days of the alleged discriminatory action; or, </a:t>
            </a:r>
          </a:p>
          <a:p>
            <a:pPr lvl="1" eaLnBrk="1" hangingPunct="1">
              <a:spcBef>
                <a:spcPct val="50000"/>
              </a:spcBef>
            </a:pPr>
            <a:r>
              <a:rPr lang="en-US" sz="2400" smtClean="0">
                <a:latin typeface="Times New Roman" pitchFamily="18" charset="0"/>
                <a:cs typeface="Times New Roman" pitchFamily="18" charset="0"/>
              </a:rPr>
              <a:t>In the case of a personnel action, within 45 calendar days of the effective date of the action, before you can file a formal complaint of discrimination with your agency. (See 29 CFR 1614.) </a:t>
            </a:r>
          </a:p>
          <a:p>
            <a:pPr lvl="1" eaLnBrk="1" hangingPunct="1">
              <a:spcBef>
                <a:spcPct val="50000"/>
              </a:spcBef>
            </a:pPr>
            <a:r>
              <a:rPr lang="en-US" sz="2400" smtClean="0">
                <a:latin typeface="Times New Roman" pitchFamily="18" charset="0"/>
                <a:cs typeface="Times New Roman" pitchFamily="18" charset="0"/>
              </a:rPr>
              <a:t>Every individual alleging discrimination must first go through the pre-complaint or counseling phase of the EEO discrimination complaint process.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295400" y="609600"/>
            <a:ext cx="6934200" cy="641350"/>
          </a:xfrm>
          <a:prstGeom prst="rect">
            <a:avLst/>
          </a:prstGeom>
          <a:noFill/>
          <a:ln w="9525">
            <a:noFill/>
            <a:miter lim="800000"/>
            <a:headEnd/>
            <a:tailEnd/>
          </a:ln>
        </p:spPr>
        <p:txBody>
          <a:bodyPr>
            <a:spAutoFit/>
          </a:bodyPr>
          <a:lstStyle/>
          <a:p>
            <a:r>
              <a:rPr lang="en-US" sz="3600" b="1">
                <a:latin typeface="Times New Roman" pitchFamily="18" charset="0"/>
                <a:cs typeface="Times New Roman" pitchFamily="18" charset="0"/>
              </a:rPr>
              <a:t>PRE-COMPLAINT PROCESS</a:t>
            </a:r>
          </a:p>
        </p:txBody>
      </p:sp>
      <p:sp>
        <p:nvSpPr>
          <p:cNvPr id="17411" name="AutoShape 3"/>
          <p:cNvSpPr>
            <a:spLocks noChangeArrowheads="1"/>
          </p:cNvSpPr>
          <p:nvPr/>
        </p:nvSpPr>
        <p:spPr bwMode="auto">
          <a:xfrm>
            <a:off x="1447800" y="3200400"/>
            <a:ext cx="914400" cy="1371600"/>
          </a:xfrm>
          <a:prstGeom prst="flowChartProcess">
            <a:avLst/>
          </a:prstGeom>
          <a:solidFill>
            <a:srgbClr val="CCFFFF"/>
          </a:solidFill>
          <a:ln w="9525">
            <a:solidFill>
              <a:schemeClr val="tx1"/>
            </a:solidFill>
            <a:miter lim="800000"/>
            <a:headEnd/>
            <a:tailEnd/>
          </a:ln>
        </p:spPr>
        <p:txBody>
          <a:bodyPr wrap="none" anchor="ctr"/>
          <a:lstStyle/>
          <a:p>
            <a:pPr algn="ctr"/>
            <a:r>
              <a:rPr lang="en-US" sz="1400" b="1">
                <a:solidFill>
                  <a:srgbClr val="0000FF"/>
                </a:solidFill>
                <a:latin typeface="Arial" charset="0"/>
              </a:rPr>
              <a:t>Initial</a:t>
            </a:r>
          </a:p>
          <a:p>
            <a:pPr algn="ctr"/>
            <a:r>
              <a:rPr lang="en-US" sz="1400" b="1">
                <a:solidFill>
                  <a:srgbClr val="0000FF"/>
                </a:solidFill>
                <a:latin typeface="Arial" charset="0"/>
              </a:rPr>
              <a:t>Contact</a:t>
            </a:r>
          </a:p>
          <a:p>
            <a:pPr algn="ctr"/>
            <a:r>
              <a:rPr lang="en-US" sz="1400" b="1">
                <a:solidFill>
                  <a:srgbClr val="0000FF"/>
                </a:solidFill>
                <a:latin typeface="Arial" charset="0"/>
              </a:rPr>
              <a:t>With EEO</a:t>
            </a:r>
          </a:p>
          <a:p>
            <a:pPr algn="ctr"/>
            <a:r>
              <a:rPr lang="en-US" sz="1400" b="1">
                <a:solidFill>
                  <a:srgbClr val="0000FF"/>
                </a:solidFill>
                <a:latin typeface="Arial" charset="0"/>
              </a:rPr>
              <a:t>Counselor</a:t>
            </a:r>
          </a:p>
        </p:txBody>
      </p:sp>
      <p:sp>
        <p:nvSpPr>
          <p:cNvPr id="17412" name="AutoShape 4"/>
          <p:cNvSpPr>
            <a:spLocks noChangeArrowheads="1"/>
          </p:cNvSpPr>
          <p:nvPr/>
        </p:nvSpPr>
        <p:spPr bwMode="auto">
          <a:xfrm>
            <a:off x="152400" y="3276600"/>
            <a:ext cx="1066800" cy="1219200"/>
          </a:xfrm>
          <a:prstGeom prst="flowChartProcess">
            <a:avLst/>
          </a:prstGeom>
          <a:solidFill>
            <a:srgbClr val="FFFF00"/>
          </a:solidFill>
          <a:ln w="9525">
            <a:solidFill>
              <a:schemeClr val="tx1"/>
            </a:solidFill>
            <a:miter lim="800000"/>
            <a:headEnd/>
            <a:tailEnd/>
          </a:ln>
        </p:spPr>
        <p:txBody>
          <a:bodyPr wrap="none" anchor="ctr"/>
          <a:lstStyle/>
          <a:p>
            <a:pPr algn="ctr"/>
            <a:r>
              <a:rPr lang="en-US" sz="1200" b="1">
                <a:solidFill>
                  <a:srgbClr val="0000FF"/>
                </a:solidFill>
                <a:latin typeface="Arial" charset="0"/>
              </a:rPr>
              <a:t>Alleged</a:t>
            </a:r>
          </a:p>
          <a:p>
            <a:pPr algn="ctr"/>
            <a:r>
              <a:rPr lang="en-US" sz="1200" b="1">
                <a:solidFill>
                  <a:srgbClr val="0000FF"/>
                </a:solidFill>
                <a:latin typeface="Arial" charset="0"/>
              </a:rPr>
              <a:t>Discriminatory</a:t>
            </a:r>
          </a:p>
          <a:p>
            <a:pPr algn="ctr"/>
            <a:r>
              <a:rPr lang="en-US" sz="1200" b="1">
                <a:solidFill>
                  <a:srgbClr val="0000FF"/>
                </a:solidFill>
                <a:latin typeface="Arial" charset="0"/>
              </a:rPr>
              <a:t>Event</a:t>
            </a:r>
          </a:p>
          <a:p>
            <a:pPr algn="ctr"/>
            <a:r>
              <a:rPr lang="en-US" sz="1200" b="1">
                <a:solidFill>
                  <a:srgbClr val="0000FF"/>
                </a:solidFill>
                <a:latin typeface="Arial" charset="0"/>
              </a:rPr>
              <a:t>Occurs</a:t>
            </a:r>
          </a:p>
        </p:txBody>
      </p:sp>
      <p:sp>
        <p:nvSpPr>
          <p:cNvPr id="17413" name="AutoShape 5"/>
          <p:cNvSpPr>
            <a:spLocks noChangeArrowheads="1"/>
          </p:cNvSpPr>
          <p:nvPr/>
        </p:nvSpPr>
        <p:spPr bwMode="auto">
          <a:xfrm>
            <a:off x="2895600" y="3200400"/>
            <a:ext cx="1676400" cy="914400"/>
          </a:xfrm>
          <a:prstGeom prst="flowChartDecision">
            <a:avLst/>
          </a:prstGeom>
          <a:solidFill>
            <a:srgbClr val="00CC00">
              <a:alpha val="21176"/>
            </a:srgbClr>
          </a:solidFill>
          <a:ln w="9525">
            <a:solidFill>
              <a:schemeClr val="tx1"/>
            </a:solidFill>
            <a:miter lim="800000"/>
            <a:headEnd/>
            <a:tailEnd/>
          </a:ln>
        </p:spPr>
        <p:txBody>
          <a:bodyPr wrap="none" anchor="ctr"/>
          <a:lstStyle/>
          <a:p>
            <a:pPr algn="ctr"/>
            <a:r>
              <a:rPr lang="en-US" sz="1200" b="1">
                <a:latin typeface="Arial" charset="0"/>
              </a:rPr>
              <a:t>Does</a:t>
            </a:r>
          </a:p>
          <a:p>
            <a:pPr algn="ctr"/>
            <a:r>
              <a:rPr lang="en-US" sz="1200" b="1">
                <a:latin typeface="Arial" charset="0"/>
              </a:rPr>
              <a:t> Employee</a:t>
            </a:r>
          </a:p>
          <a:p>
            <a:pPr algn="ctr"/>
            <a:r>
              <a:rPr lang="en-US" sz="1200" b="1">
                <a:latin typeface="Arial" charset="0"/>
              </a:rPr>
              <a:t> want ADR?</a:t>
            </a:r>
          </a:p>
        </p:txBody>
      </p:sp>
      <p:sp>
        <p:nvSpPr>
          <p:cNvPr id="17414" name="AutoShape 6"/>
          <p:cNvSpPr>
            <a:spLocks noChangeArrowheads="1"/>
          </p:cNvSpPr>
          <p:nvPr/>
        </p:nvSpPr>
        <p:spPr bwMode="auto">
          <a:xfrm>
            <a:off x="2895600" y="1676400"/>
            <a:ext cx="914400" cy="762000"/>
          </a:xfrm>
          <a:prstGeom prst="flowChartProcess">
            <a:avLst/>
          </a:prstGeom>
          <a:solidFill>
            <a:srgbClr val="CCFFFF"/>
          </a:solidFill>
          <a:ln w="9525">
            <a:solidFill>
              <a:schemeClr val="tx1"/>
            </a:solidFill>
            <a:miter lim="800000"/>
            <a:headEnd/>
            <a:tailEnd/>
          </a:ln>
        </p:spPr>
        <p:txBody>
          <a:bodyPr wrap="none" anchor="ctr"/>
          <a:lstStyle/>
          <a:p>
            <a:pPr algn="ctr"/>
            <a:r>
              <a:rPr lang="en-US" sz="1200" b="1">
                <a:solidFill>
                  <a:srgbClr val="0000FF"/>
                </a:solidFill>
                <a:latin typeface="Arial" charset="0"/>
              </a:rPr>
              <a:t>Conduct</a:t>
            </a:r>
          </a:p>
          <a:p>
            <a:pPr algn="ctr"/>
            <a:r>
              <a:rPr lang="en-US" sz="1200" b="1">
                <a:solidFill>
                  <a:srgbClr val="0000FF"/>
                </a:solidFill>
                <a:latin typeface="Arial" charset="0"/>
              </a:rPr>
              <a:t>ADR</a:t>
            </a:r>
          </a:p>
        </p:txBody>
      </p:sp>
      <p:sp>
        <p:nvSpPr>
          <p:cNvPr id="17415" name="AutoShape 7"/>
          <p:cNvSpPr>
            <a:spLocks noChangeArrowheads="1"/>
          </p:cNvSpPr>
          <p:nvPr/>
        </p:nvSpPr>
        <p:spPr bwMode="auto">
          <a:xfrm>
            <a:off x="2667000" y="4572000"/>
            <a:ext cx="1143000" cy="1447800"/>
          </a:xfrm>
          <a:prstGeom prst="flowChartProcess">
            <a:avLst/>
          </a:prstGeom>
          <a:solidFill>
            <a:srgbClr val="CCFFFF"/>
          </a:solidFill>
          <a:ln w="9525">
            <a:solidFill>
              <a:schemeClr val="tx1"/>
            </a:solidFill>
            <a:miter lim="800000"/>
            <a:headEnd/>
            <a:tailEnd/>
          </a:ln>
        </p:spPr>
        <p:txBody>
          <a:bodyPr wrap="none" anchor="ctr"/>
          <a:lstStyle/>
          <a:p>
            <a:pPr algn="ctr"/>
            <a:endParaRPr lang="en-US" sz="1400" b="1">
              <a:solidFill>
                <a:srgbClr val="0000FF"/>
              </a:solidFill>
              <a:latin typeface="Arial" charset="0"/>
            </a:endParaRPr>
          </a:p>
          <a:p>
            <a:pPr algn="ctr"/>
            <a:r>
              <a:rPr lang="en-US" sz="1400" b="1">
                <a:solidFill>
                  <a:srgbClr val="0000FF"/>
                </a:solidFill>
                <a:latin typeface="Arial" charset="0"/>
              </a:rPr>
              <a:t>Conduct</a:t>
            </a:r>
          </a:p>
          <a:p>
            <a:pPr algn="ctr"/>
            <a:r>
              <a:rPr lang="en-US" sz="1400" b="1">
                <a:solidFill>
                  <a:srgbClr val="0000FF"/>
                </a:solidFill>
                <a:latin typeface="Arial" charset="0"/>
              </a:rPr>
              <a:t>Traditional</a:t>
            </a:r>
          </a:p>
          <a:p>
            <a:pPr algn="ctr"/>
            <a:r>
              <a:rPr lang="en-US" sz="1400" b="1">
                <a:solidFill>
                  <a:srgbClr val="0000FF"/>
                </a:solidFill>
                <a:latin typeface="Arial" charset="0"/>
              </a:rPr>
              <a:t>Counseling</a:t>
            </a:r>
          </a:p>
        </p:txBody>
      </p:sp>
      <p:sp>
        <p:nvSpPr>
          <p:cNvPr id="17416" name="AutoShape 8"/>
          <p:cNvSpPr>
            <a:spLocks noChangeArrowheads="1"/>
          </p:cNvSpPr>
          <p:nvPr/>
        </p:nvSpPr>
        <p:spPr bwMode="auto">
          <a:xfrm>
            <a:off x="4648200" y="1524000"/>
            <a:ext cx="1371600" cy="1066800"/>
          </a:xfrm>
          <a:prstGeom prst="flowChartDecision">
            <a:avLst/>
          </a:prstGeom>
          <a:solidFill>
            <a:srgbClr val="00CC00">
              <a:alpha val="21176"/>
            </a:srgbClr>
          </a:solidFill>
          <a:ln w="9525">
            <a:solidFill>
              <a:schemeClr val="tx1"/>
            </a:solidFill>
            <a:miter lim="800000"/>
            <a:headEnd/>
            <a:tailEnd/>
          </a:ln>
        </p:spPr>
        <p:txBody>
          <a:bodyPr wrap="none" anchor="ctr"/>
          <a:lstStyle/>
          <a:p>
            <a:pPr algn="ctr"/>
            <a:r>
              <a:rPr lang="en-US" sz="1400" b="1">
                <a:latin typeface="Arial" charset="0"/>
              </a:rPr>
              <a:t>Case </a:t>
            </a:r>
          </a:p>
          <a:p>
            <a:pPr algn="ctr"/>
            <a:r>
              <a:rPr lang="en-US" sz="1400" b="1">
                <a:latin typeface="Arial" charset="0"/>
              </a:rPr>
              <a:t>Resolved?</a:t>
            </a:r>
          </a:p>
        </p:txBody>
      </p:sp>
      <p:sp>
        <p:nvSpPr>
          <p:cNvPr id="17417" name="AutoShape 9"/>
          <p:cNvSpPr>
            <a:spLocks noChangeArrowheads="1"/>
          </p:cNvSpPr>
          <p:nvPr/>
        </p:nvSpPr>
        <p:spPr bwMode="auto">
          <a:xfrm>
            <a:off x="5105400" y="2895600"/>
            <a:ext cx="1295400" cy="1524000"/>
          </a:xfrm>
          <a:prstGeom prst="flowChartProcess">
            <a:avLst/>
          </a:prstGeom>
          <a:solidFill>
            <a:srgbClr val="CCFFFF"/>
          </a:solidFill>
          <a:ln w="9525">
            <a:solidFill>
              <a:schemeClr val="tx1"/>
            </a:solidFill>
            <a:miter lim="800000"/>
            <a:headEnd/>
            <a:tailEnd/>
          </a:ln>
        </p:spPr>
        <p:txBody>
          <a:bodyPr wrap="none" anchor="ctr"/>
          <a:lstStyle/>
          <a:p>
            <a:pPr algn="ctr"/>
            <a:r>
              <a:rPr lang="en-US" sz="1400" b="1">
                <a:solidFill>
                  <a:srgbClr val="0000FF"/>
                </a:solidFill>
                <a:latin typeface="Arial" charset="0"/>
              </a:rPr>
              <a:t>Conduct</a:t>
            </a:r>
          </a:p>
          <a:p>
            <a:pPr algn="ctr"/>
            <a:r>
              <a:rPr lang="en-US" sz="1400" b="1">
                <a:solidFill>
                  <a:srgbClr val="0000FF"/>
                </a:solidFill>
                <a:latin typeface="Arial" charset="0"/>
              </a:rPr>
              <a:t>Final</a:t>
            </a:r>
          </a:p>
          <a:p>
            <a:pPr algn="ctr"/>
            <a:r>
              <a:rPr lang="en-US" sz="1400" b="1">
                <a:solidFill>
                  <a:srgbClr val="0000FF"/>
                </a:solidFill>
                <a:latin typeface="Arial" charset="0"/>
              </a:rPr>
              <a:t>Interview</a:t>
            </a:r>
          </a:p>
        </p:txBody>
      </p:sp>
      <p:sp>
        <p:nvSpPr>
          <p:cNvPr id="17418" name="AutoShape 10"/>
          <p:cNvSpPr>
            <a:spLocks noChangeArrowheads="1"/>
          </p:cNvSpPr>
          <p:nvPr/>
        </p:nvSpPr>
        <p:spPr bwMode="auto">
          <a:xfrm>
            <a:off x="4343400" y="4648200"/>
            <a:ext cx="1447800" cy="1143000"/>
          </a:xfrm>
          <a:prstGeom prst="flowChartDecision">
            <a:avLst/>
          </a:prstGeom>
          <a:solidFill>
            <a:srgbClr val="00CC00">
              <a:alpha val="23921"/>
            </a:srgbClr>
          </a:solidFill>
          <a:ln w="9525">
            <a:solidFill>
              <a:schemeClr val="tx1"/>
            </a:solidFill>
            <a:miter lim="800000"/>
            <a:headEnd/>
            <a:tailEnd/>
          </a:ln>
        </p:spPr>
        <p:txBody>
          <a:bodyPr wrap="none" anchor="ctr"/>
          <a:lstStyle/>
          <a:p>
            <a:pPr algn="ctr"/>
            <a:r>
              <a:rPr lang="en-US" sz="1400" b="1">
                <a:latin typeface="Arial" charset="0"/>
              </a:rPr>
              <a:t>Case </a:t>
            </a:r>
          </a:p>
          <a:p>
            <a:pPr algn="ctr"/>
            <a:r>
              <a:rPr lang="en-US" sz="1400" b="1">
                <a:latin typeface="Arial" charset="0"/>
              </a:rPr>
              <a:t>Resolved?</a:t>
            </a:r>
          </a:p>
        </p:txBody>
      </p:sp>
      <p:sp>
        <p:nvSpPr>
          <p:cNvPr id="17419" name="AutoShape 11"/>
          <p:cNvSpPr>
            <a:spLocks noChangeArrowheads="1"/>
          </p:cNvSpPr>
          <p:nvPr/>
        </p:nvSpPr>
        <p:spPr bwMode="auto">
          <a:xfrm>
            <a:off x="4419600" y="6019800"/>
            <a:ext cx="1524000" cy="609600"/>
          </a:xfrm>
          <a:prstGeom prst="flowChartProcess">
            <a:avLst/>
          </a:prstGeom>
          <a:solidFill>
            <a:schemeClr val="hlink"/>
          </a:solidFill>
          <a:ln w="9525">
            <a:solidFill>
              <a:schemeClr val="tx1"/>
            </a:solidFill>
            <a:miter lim="800000"/>
            <a:headEnd/>
            <a:tailEnd/>
          </a:ln>
        </p:spPr>
        <p:txBody>
          <a:bodyPr wrap="none" anchor="ctr"/>
          <a:lstStyle/>
          <a:p>
            <a:pPr algn="ctr"/>
            <a:r>
              <a:rPr lang="en-US" sz="1400" b="1">
                <a:solidFill>
                  <a:srgbClr val="006600"/>
                </a:solidFill>
                <a:latin typeface="Arial" charset="0"/>
              </a:rPr>
              <a:t>Case Ends</a:t>
            </a:r>
          </a:p>
        </p:txBody>
      </p:sp>
      <p:sp>
        <p:nvSpPr>
          <p:cNvPr id="17420" name="AutoShape 12"/>
          <p:cNvSpPr>
            <a:spLocks noChangeArrowheads="1"/>
          </p:cNvSpPr>
          <p:nvPr/>
        </p:nvSpPr>
        <p:spPr bwMode="auto">
          <a:xfrm>
            <a:off x="7391400" y="2819400"/>
            <a:ext cx="1524000" cy="1143000"/>
          </a:xfrm>
          <a:prstGeom prst="flowChartDecision">
            <a:avLst/>
          </a:prstGeom>
          <a:solidFill>
            <a:srgbClr val="FF6600">
              <a:alpha val="56078"/>
            </a:srgbClr>
          </a:solidFill>
          <a:ln w="9525">
            <a:solidFill>
              <a:schemeClr val="tx1"/>
            </a:solidFill>
            <a:miter lim="800000"/>
            <a:headEnd/>
            <a:tailEnd/>
          </a:ln>
        </p:spPr>
        <p:txBody>
          <a:bodyPr wrap="none" anchor="ctr"/>
          <a:lstStyle/>
          <a:p>
            <a:pPr algn="ctr"/>
            <a:r>
              <a:rPr lang="en-US" sz="1400" b="1">
                <a:latin typeface="Arial" charset="0"/>
              </a:rPr>
              <a:t>Formal</a:t>
            </a:r>
          </a:p>
          <a:p>
            <a:pPr algn="ctr"/>
            <a:r>
              <a:rPr lang="en-US" sz="1400" b="1">
                <a:latin typeface="Arial" charset="0"/>
              </a:rPr>
              <a:t>Complaint</a:t>
            </a:r>
          </a:p>
          <a:p>
            <a:pPr algn="ctr"/>
            <a:r>
              <a:rPr lang="en-US" sz="1400" b="1">
                <a:latin typeface="Arial" charset="0"/>
              </a:rPr>
              <a:t>Filed</a:t>
            </a:r>
          </a:p>
        </p:txBody>
      </p:sp>
      <p:sp>
        <p:nvSpPr>
          <p:cNvPr id="17421" name="AutoShape 13"/>
          <p:cNvSpPr>
            <a:spLocks noChangeArrowheads="1"/>
          </p:cNvSpPr>
          <p:nvPr/>
        </p:nvSpPr>
        <p:spPr bwMode="auto">
          <a:xfrm>
            <a:off x="7543800" y="4495800"/>
            <a:ext cx="1295400" cy="1143000"/>
          </a:xfrm>
          <a:prstGeom prst="flowChartProcess">
            <a:avLst/>
          </a:prstGeom>
          <a:solidFill>
            <a:srgbClr val="FF66FF">
              <a:alpha val="43137"/>
            </a:srgbClr>
          </a:solidFill>
          <a:ln w="9525">
            <a:solidFill>
              <a:schemeClr val="tx1"/>
            </a:solidFill>
            <a:miter lim="800000"/>
            <a:headEnd/>
            <a:tailEnd/>
          </a:ln>
        </p:spPr>
        <p:txBody>
          <a:bodyPr wrap="none" anchor="ctr"/>
          <a:lstStyle/>
          <a:p>
            <a:pPr algn="ctr"/>
            <a:endParaRPr lang="en-US" sz="2000" b="1">
              <a:latin typeface="Times New Roman" pitchFamily="18" charset="0"/>
            </a:endParaRPr>
          </a:p>
          <a:p>
            <a:pPr algn="ctr"/>
            <a:r>
              <a:rPr lang="en-US" sz="2000" b="1">
                <a:latin typeface="Times New Roman" pitchFamily="18" charset="0"/>
              </a:rPr>
              <a:t>Formal</a:t>
            </a:r>
          </a:p>
          <a:p>
            <a:pPr algn="ctr"/>
            <a:r>
              <a:rPr lang="en-US" sz="2000" b="1">
                <a:latin typeface="Times New Roman" pitchFamily="18" charset="0"/>
              </a:rPr>
              <a:t>Process</a:t>
            </a:r>
          </a:p>
          <a:p>
            <a:pPr algn="ctr"/>
            <a:r>
              <a:rPr lang="en-US" sz="2000" b="1">
                <a:latin typeface="Times New Roman" pitchFamily="18" charset="0"/>
              </a:rPr>
              <a:t>Begins</a:t>
            </a:r>
          </a:p>
          <a:p>
            <a:pPr algn="ctr"/>
            <a:endParaRPr lang="en-US" sz="2000" b="1">
              <a:latin typeface="Times New Roman" pitchFamily="18" charset="0"/>
            </a:endParaRPr>
          </a:p>
        </p:txBody>
      </p:sp>
      <p:sp>
        <p:nvSpPr>
          <p:cNvPr id="17422" name="AutoShape 14"/>
          <p:cNvSpPr>
            <a:spLocks noChangeArrowheads="1"/>
          </p:cNvSpPr>
          <p:nvPr/>
        </p:nvSpPr>
        <p:spPr bwMode="auto">
          <a:xfrm>
            <a:off x="7924800" y="1676400"/>
            <a:ext cx="914400" cy="609600"/>
          </a:xfrm>
          <a:prstGeom prst="flowChartProcess">
            <a:avLst/>
          </a:prstGeom>
          <a:solidFill>
            <a:schemeClr val="hlink"/>
          </a:solidFill>
          <a:ln w="9525">
            <a:solidFill>
              <a:schemeClr val="tx1"/>
            </a:solidFill>
            <a:miter lim="800000"/>
            <a:headEnd/>
            <a:tailEnd/>
          </a:ln>
        </p:spPr>
        <p:txBody>
          <a:bodyPr wrap="none" anchor="ctr"/>
          <a:lstStyle/>
          <a:p>
            <a:pPr algn="ctr"/>
            <a:endParaRPr lang="en-US" sz="1400">
              <a:latin typeface="Times New Roman" pitchFamily="18" charset="0"/>
            </a:endParaRPr>
          </a:p>
          <a:p>
            <a:pPr algn="ctr"/>
            <a:endParaRPr lang="en-US" sz="1400">
              <a:latin typeface="Times New Roman" pitchFamily="18" charset="0"/>
            </a:endParaRPr>
          </a:p>
          <a:p>
            <a:pPr algn="ctr"/>
            <a:r>
              <a:rPr lang="en-US" sz="1400" b="1">
                <a:solidFill>
                  <a:srgbClr val="006600"/>
                </a:solidFill>
                <a:latin typeface="Arial" charset="0"/>
              </a:rPr>
              <a:t>Case</a:t>
            </a:r>
          </a:p>
          <a:p>
            <a:pPr algn="ctr"/>
            <a:r>
              <a:rPr lang="en-US" sz="1400" b="1">
                <a:solidFill>
                  <a:srgbClr val="006600"/>
                </a:solidFill>
                <a:latin typeface="Arial" charset="0"/>
              </a:rPr>
              <a:t>Ends</a:t>
            </a:r>
          </a:p>
          <a:p>
            <a:pPr algn="ctr"/>
            <a:endParaRPr lang="en-US" sz="2400" b="1">
              <a:latin typeface="Arial" charset="0"/>
            </a:endParaRPr>
          </a:p>
        </p:txBody>
      </p:sp>
      <p:sp>
        <p:nvSpPr>
          <p:cNvPr id="17423" name="Text Box 15"/>
          <p:cNvSpPr txBox="1">
            <a:spLocks noChangeArrowheads="1"/>
          </p:cNvSpPr>
          <p:nvPr/>
        </p:nvSpPr>
        <p:spPr bwMode="auto">
          <a:xfrm>
            <a:off x="1295400" y="990600"/>
            <a:ext cx="663575" cy="457200"/>
          </a:xfrm>
          <a:prstGeom prst="rect">
            <a:avLst/>
          </a:prstGeom>
          <a:noFill/>
          <a:ln w="9525">
            <a:noFill/>
            <a:miter lim="800000"/>
            <a:headEnd/>
            <a:tailEnd/>
          </a:ln>
        </p:spPr>
        <p:txBody>
          <a:bodyPr>
            <a:spAutoFit/>
          </a:bodyPr>
          <a:lstStyle/>
          <a:p>
            <a:pPr>
              <a:spcBef>
                <a:spcPct val="50000"/>
              </a:spcBef>
            </a:pPr>
            <a:endParaRPr lang="en-US" sz="2400">
              <a:latin typeface="Times New Roman" pitchFamily="18" charset="0"/>
            </a:endParaRPr>
          </a:p>
        </p:txBody>
      </p:sp>
      <p:cxnSp>
        <p:nvCxnSpPr>
          <p:cNvPr id="17424" name="AutoShape 16"/>
          <p:cNvCxnSpPr>
            <a:cxnSpLocks noChangeShapeType="1"/>
            <a:stCxn id="17412" idx="3"/>
            <a:endCxn id="17411" idx="1"/>
          </p:cNvCxnSpPr>
          <p:nvPr/>
        </p:nvCxnSpPr>
        <p:spPr bwMode="auto">
          <a:xfrm>
            <a:off x="1219200" y="3886200"/>
            <a:ext cx="228600" cy="0"/>
          </a:xfrm>
          <a:prstGeom prst="straightConnector1">
            <a:avLst/>
          </a:prstGeom>
          <a:noFill/>
          <a:ln w="28575">
            <a:solidFill>
              <a:schemeClr val="tx1"/>
            </a:solidFill>
            <a:round/>
            <a:headEnd/>
            <a:tailEnd type="triangle" w="lg" len="med"/>
          </a:ln>
        </p:spPr>
      </p:cxnSp>
      <p:sp>
        <p:nvSpPr>
          <p:cNvPr id="17425" name="Line 17"/>
          <p:cNvSpPr>
            <a:spLocks noChangeShapeType="1"/>
          </p:cNvSpPr>
          <p:nvPr/>
        </p:nvSpPr>
        <p:spPr bwMode="auto">
          <a:xfrm>
            <a:off x="2362200" y="3657600"/>
            <a:ext cx="533400" cy="0"/>
          </a:xfrm>
          <a:prstGeom prst="line">
            <a:avLst/>
          </a:prstGeom>
          <a:noFill/>
          <a:ln w="28575">
            <a:solidFill>
              <a:schemeClr val="tx1"/>
            </a:solidFill>
            <a:round/>
            <a:headEnd/>
            <a:tailEnd type="triangle" w="lg" len="med"/>
          </a:ln>
        </p:spPr>
        <p:txBody>
          <a:bodyPr/>
          <a:lstStyle/>
          <a:p>
            <a:endParaRPr lang="en-US"/>
          </a:p>
        </p:txBody>
      </p:sp>
      <p:sp>
        <p:nvSpPr>
          <p:cNvPr id="17426" name="Line 18"/>
          <p:cNvSpPr>
            <a:spLocks noChangeShapeType="1"/>
          </p:cNvSpPr>
          <p:nvPr/>
        </p:nvSpPr>
        <p:spPr bwMode="auto">
          <a:xfrm flipV="1">
            <a:off x="3505200" y="2438400"/>
            <a:ext cx="0" cy="838200"/>
          </a:xfrm>
          <a:prstGeom prst="line">
            <a:avLst/>
          </a:prstGeom>
          <a:noFill/>
          <a:ln w="28575">
            <a:solidFill>
              <a:schemeClr val="tx1"/>
            </a:solidFill>
            <a:round/>
            <a:headEnd/>
            <a:tailEnd type="triangle" w="lg" len="med"/>
          </a:ln>
        </p:spPr>
        <p:txBody>
          <a:bodyPr/>
          <a:lstStyle/>
          <a:p>
            <a:endParaRPr lang="en-US"/>
          </a:p>
        </p:txBody>
      </p:sp>
      <p:sp>
        <p:nvSpPr>
          <p:cNvPr id="17427" name="Line 19"/>
          <p:cNvSpPr>
            <a:spLocks noChangeShapeType="1"/>
          </p:cNvSpPr>
          <p:nvPr/>
        </p:nvSpPr>
        <p:spPr bwMode="auto">
          <a:xfrm>
            <a:off x="8153400" y="3962400"/>
            <a:ext cx="0" cy="609600"/>
          </a:xfrm>
          <a:prstGeom prst="line">
            <a:avLst/>
          </a:prstGeom>
          <a:noFill/>
          <a:ln w="28575">
            <a:solidFill>
              <a:schemeClr val="tx1"/>
            </a:solidFill>
            <a:round/>
            <a:headEnd/>
            <a:tailEnd type="triangle" w="lg" len="med"/>
          </a:ln>
        </p:spPr>
        <p:txBody>
          <a:bodyPr/>
          <a:lstStyle/>
          <a:p>
            <a:endParaRPr lang="en-US"/>
          </a:p>
        </p:txBody>
      </p:sp>
      <p:sp>
        <p:nvSpPr>
          <p:cNvPr id="17428" name="Line 20"/>
          <p:cNvSpPr>
            <a:spLocks noChangeShapeType="1"/>
          </p:cNvSpPr>
          <p:nvPr/>
        </p:nvSpPr>
        <p:spPr bwMode="auto">
          <a:xfrm flipV="1">
            <a:off x="8305800" y="2286000"/>
            <a:ext cx="0" cy="685800"/>
          </a:xfrm>
          <a:prstGeom prst="line">
            <a:avLst/>
          </a:prstGeom>
          <a:noFill/>
          <a:ln w="28575">
            <a:solidFill>
              <a:schemeClr val="tx1"/>
            </a:solidFill>
            <a:round/>
            <a:headEnd/>
            <a:tailEnd type="triangle" w="lg" len="med"/>
          </a:ln>
        </p:spPr>
        <p:txBody>
          <a:bodyPr/>
          <a:lstStyle/>
          <a:p>
            <a:endParaRPr lang="en-US"/>
          </a:p>
        </p:txBody>
      </p:sp>
      <p:sp>
        <p:nvSpPr>
          <p:cNvPr id="17429" name="Text Box 21"/>
          <p:cNvSpPr txBox="1">
            <a:spLocks noChangeArrowheads="1"/>
          </p:cNvSpPr>
          <p:nvPr/>
        </p:nvSpPr>
        <p:spPr bwMode="auto">
          <a:xfrm>
            <a:off x="4038600" y="2590800"/>
            <a:ext cx="539750" cy="366713"/>
          </a:xfrm>
          <a:prstGeom prst="rect">
            <a:avLst/>
          </a:prstGeom>
          <a:noFill/>
          <a:ln w="28575">
            <a:noFill/>
            <a:miter lim="800000"/>
            <a:headEnd/>
            <a:tailEnd type="none" w="lg" len="med"/>
          </a:ln>
        </p:spPr>
        <p:txBody>
          <a:bodyPr wrap="none">
            <a:spAutoFit/>
          </a:bodyPr>
          <a:lstStyle/>
          <a:p>
            <a:r>
              <a:rPr lang="en-US" b="1">
                <a:latin typeface="Times New Roman" pitchFamily="18" charset="0"/>
              </a:rPr>
              <a:t>Yes</a:t>
            </a:r>
          </a:p>
        </p:txBody>
      </p:sp>
      <p:sp>
        <p:nvSpPr>
          <p:cNvPr id="17430" name="Text Box 22"/>
          <p:cNvSpPr txBox="1">
            <a:spLocks noChangeArrowheads="1"/>
          </p:cNvSpPr>
          <p:nvPr/>
        </p:nvSpPr>
        <p:spPr bwMode="auto">
          <a:xfrm>
            <a:off x="4038600" y="4114800"/>
            <a:ext cx="527050" cy="366713"/>
          </a:xfrm>
          <a:prstGeom prst="rect">
            <a:avLst/>
          </a:prstGeom>
          <a:noFill/>
          <a:ln w="28575">
            <a:noFill/>
            <a:miter lim="800000"/>
            <a:headEnd/>
            <a:tailEnd type="none" w="lg" len="med"/>
          </a:ln>
        </p:spPr>
        <p:txBody>
          <a:bodyPr wrap="none">
            <a:spAutoFit/>
          </a:bodyPr>
          <a:lstStyle/>
          <a:p>
            <a:r>
              <a:rPr lang="en-US" b="1">
                <a:latin typeface="Times New Roman" pitchFamily="18" charset="0"/>
              </a:rPr>
              <a:t>NO</a:t>
            </a:r>
          </a:p>
        </p:txBody>
      </p:sp>
      <p:sp>
        <p:nvSpPr>
          <p:cNvPr id="17431" name="Text Box 23"/>
          <p:cNvSpPr txBox="1">
            <a:spLocks noChangeArrowheads="1"/>
          </p:cNvSpPr>
          <p:nvPr/>
        </p:nvSpPr>
        <p:spPr bwMode="auto">
          <a:xfrm>
            <a:off x="6553200" y="1600200"/>
            <a:ext cx="539750" cy="366713"/>
          </a:xfrm>
          <a:prstGeom prst="rect">
            <a:avLst/>
          </a:prstGeom>
          <a:noFill/>
          <a:ln w="28575">
            <a:noFill/>
            <a:miter lim="800000"/>
            <a:headEnd/>
            <a:tailEnd type="none" w="lg" len="med"/>
          </a:ln>
        </p:spPr>
        <p:txBody>
          <a:bodyPr wrap="none">
            <a:spAutoFit/>
          </a:bodyPr>
          <a:lstStyle/>
          <a:p>
            <a:r>
              <a:rPr lang="en-US" b="1">
                <a:latin typeface="Times New Roman" pitchFamily="18" charset="0"/>
              </a:rPr>
              <a:t>Yes</a:t>
            </a:r>
          </a:p>
        </p:txBody>
      </p:sp>
      <p:sp>
        <p:nvSpPr>
          <p:cNvPr id="17432" name="Text Box 24"/>
          <p:cNvSpPr txBox="1">
            <a:spLocks noChangeArrowheads="1"/>
          </p:cNvSpPr>
          <p:nvPr/>
        </p:nvSpPr>
        <p:spPr bwMode="auto">
          <a:xfrm>
            <a:off x="5791200" y="4495800"/>
            <a:ext cx="527050" cy="731838"/>
          </a:xfrm>
          <a:prstGeom prst="rect">
            <a:avLst/>
          </a:prstGeom>
          <a:noFill/>
          <a:ln w="28575">
            <a:noFill/>
            <a:miter lim="800000"/>
            <a:headEnd/>
            <a:tailEnd type="none" w="lg" len="med"/>
          </a:ln>
        </p:spPr>
        <p:txBody>
          <a:bodyPr wrap="none">
            <a:spAutoFit/>
          </a:bodyPr>
          <a:lstStyle/>
          <a:p>
            <a:r>
              <a:rPr lang="en-US" b="1">
                <a:latin typeface="Times New Roman" pitchFamily="18" charset="0"/>
              </a:rPr>
              <a:t>NO</a:t>
            </a:r>
          </a:p>
          <a:p>
            <a:endParaRPr lang="en-US" sz="2400">
              <a:latin typeface="Times New Roman" pitchFamily="18" charset="0"/>
            </a:endParaRPr>
          </a:p>
        </p:txBody>
      </p:sp>
      <p:sp>
        <p:nvSpPr>
          <p:cNvPr id="17433" name="Text Box 25"/>
          <p:cNvSpPr txBox="1">
            <a:spLocks noChangeArrowheads="1"/>
          </p:cNvSpPr>
          <p:nvPr/>
        </p:nvSpPr>
        <p:spPr bwMode="auto">
          <a:xfrm>
            <a:off x="5715000" y="2362200"/>
            <a:ext cx="527050" cy="731838"/>
          </a:xfrm>
          <a:prstGeom prst="rect">
            <a:avLst/>
          </a:prstGeom>
          <a:noFill/>
          <a:ln w="28575">
            <a:noFill/>
            <a:miter lim="800000"/>
            <a:headEnd/>
            <a:tailEnd type="none" w="lg" len="med"/>
          </a:ln>
        </p:spPr>
        <p:txBody>
          <a:bodyPr wrap="none">
            <a:spAutoFit/>
          </a:bodyPr>
          <a:lstStyle/>
          <a:p>
            <a:r>
              <a:rPr lang="en-US" b="1">
                <a:latin typeface="Times New Roman" pitchFamily="18" charset="0"/>
              </a:rPr>
              <a:t>NO</a:t>
            </a:r>
          </a:p>
          <a:p>
            <a:endParaRPr lang="en-US" sz="2400">
              <a:latin typeface="Times New Roman" pitchFamily="18" charset="0"/>
            </a:endParaRPr>
          </a:p>
        </p:txBody>
      </p:sp>
      <p:sp>
        <p:nvSpPr>
          <p:cNvPr id="17434" name="Text Box 26"/>
          <p:cNvSpPr txBox="1">
            <a:spLocks noChangeArrowheads="1"/>
          </p:cNvSpPr>
          <p:nvPr/>
        </p:nvSpPr>
        <p:spPr bwMode="auto">
          <a:xfrm>
            <a:off x="5089525" y="5600700"/>
            <a:ext cx="539750" cy="731838"/>
          </a:xfrm>
          <a:prstGeom prst="rect">
            <a:avLst/>
          </a:prstGeom>
          <a:noFill/>
          <a:ln w="28575">
            <a:noFill/>
            <a:miter lim="800000"/>
            <a:headEnd/>
            <a:tailEnd type="none" w="lg" len="med"/>
          </a:ln>
        </p:spPr>
        <p:txBody>
          <a:bodyPr wrap="none">
            <a:spAutoFit/>
          </a:bodyPr>
          <a:lstStyle/>
          <a:p>
            <a:r>
              <a:rPr lang="en-US" b="1">
                <a:latin typeface="Times New Roman" pitchFamily="18" charset="0"/>
              </a:rPr>
              <a:t>Yes</a:t>
            </a:r>
          </a:p>
          <a:p>
            <a:endParaRPr lang="en-US" sz="2400">
              <a:latin typeface="Times New Roman" pitchFamily="18" charset="0"/>
            </a:endParaRPr>
          </a:p>
        </p:txBody>
      </p:sp>
      <p:sp>
        <p:nvSpPr>
          <p:cNvPr id="17435" name="Text Box 27"/>
          <p:cNvSpPr txBox="1">
            <a:spLocks noChangeArrowheads="1"/>
          </p:cNvSpPr>
          <p:nvPr/>
        </p:nvSpPr>
        <p:spPr bwMode="auto">
          <a:xfrm>
            <a:off x="8213725" y="4000500"/>
            <a:ext cx="539750" cy="731838"/>
          </a:xfrm>
          <a:prstGeom prst="rect">
            <a:avLst/>
          </a:prstGeom>
          <a:noFill/>
          <a:ln w="28575">
            <a:noFill/>
            <a:miter lim="800000"/>
            <a:headEnd/>
            <a:tailEnd type="none" w="lg" len="med"/>
          </a:ln>
        </p:spPr>
        <p:txBody>
          <a:bodyPr wrap="none">
            <a:spAutoFit/>
          </a:bodyPr>
          <a:lstStyle/>
          <a:p>
            <a:r>
              <a:rPr lang="en-US" b="1">
                <a:latin typeface="Times New Roman" pitchFamily="18" charset="0"/>
              </a:rPr>
              <a:t>Yes</a:t>
            </a:r>
          </a:p>
          <a:p>
            <a:endParaRPr lang="en-US" sz="2400">
              <a:latin typeface="Times New Roman" pitchFamily="18" charset="0"/>
            </a:endParaRPr>
          </a:p>
        </p:txBody>
      </p:sp>
      <p:sp>
        <p:nvSpPr>
          <p:cNvPr id="17436" name="Text Box 28"/>
          <p:cNvSpPr txBox="1">
            <a:spLocks noChangeArrowheads="1"/>
          </p:cNvSpPr>
          <p:nvPr/>
        </p:nvSpPr>
        <p:spPr bwMode="auto">
          <a:xfrm>
            <a:off x="8289925" y="2552700"/>
            <a:ext cx="527050" cy="366713"/>
          </a:xfrm>
          <a:prstGeom prst="rect">
            <a:avLst/>
          </a:prstGeom>
          <a:noFill/>
          <a:ln w="28575">
            <a:noFill/>
            <a:miter lim="800000"/>
            <a:headEnd/>
            <a:tailEnd type="none" w="lg" len="med"/>
          </a:ln>
        </p:spPr>
        <p:txBody>
          <a:bodyPr wrap="none">
            <a:spAutoFit/>
          </a:bodyPr>
          <a:lstStyle/>
          <a:p>
            <a:r>
              <a:rPr lang="en-US" b="1">
                <a:latin typeface="Times New Roman" pitchFamily="18" charset="0"/>
              </a:rPr>
              <a:t>NO</a:t>
            </a:r>
          </a:p>
        </p:txBody>
      </p:sp>
      <p:sp>
        <p:nvSpPr>
          <p:cNvPr id="17437" name="Line 29"/>
          <p:cNvSpPr>
            <a:spLocks noChangeShapeType="1"/>
          </p:cNvSpPr>
          <p:nvPr/>
        </p:nvSpPr>
        <p:spPr bwMode="auto">
          <a:xfrm>
            <a:off x="3810000" y="5257800"/>
            <a:ext cx="609600" cy="0"/>
          </a:xfrm>
          <a:prstGeom prst="line">
            <a:avLst/>
          </a:prstGeom>
          <a:noFill/>
          <a:ln w="19050">
            <a:solidFill>
              <a:schemeClr val="tx1"/>
            </a:solidFill>
            <a:round/>
            <a:headEnd/>
            <a:tailEnd type="triangle" w="med" len="med"/>
          </a:ln>
        </p:spPr>
        <p:txBody>
          <a:bodyPr wrap="none" anchor="ctr"/>
          <a:lstStyle/>
          <a:p>
            <a:endParaRPr lang="en-US"/>
          </a:p>
        </p:txBody>
      </p:sp>
      <p:sp>
        <p:nvSpPr>
          <p:cNvPr id="17438" name="Line 30"/>
          <p:cNvSpPr>
            <a:spLocks noChangeShapeType="1"/>
          </p:cNvSpPr>
          <p:nvPr/>
        </p:nvSpPr>
        <p:spPr bwMode="auto">
          <a:xfrm>
            <a:off x="5105400" y="5791200"/>
            <a:ext cx="0" cy="228600"/>
          </a:xfrm>
          <a:prstGeom prst="line">
            <a:avLst/>
          </a:prstGeom>
          <a:noFill/>
          <a:ln w="19050">
            <a:solidFill>
              <a:schemeClr val="tx1"/>
            </a:solidFill>
            <a:round/>
            <a:headEnd/>
            <a:tailEnd type="triangle" w="med" len="med"/>
          </a:ln>
        </p:spPr>
        <p:txBody>
          <a:bodyPr wrap="none" anchor="ctr"/>
          <a:lstStyle/>
          <a:p>
            <a:endParaRPr lang="en-US"/>
          </a:p>
        </p:txBody>
      </p:sp>
      <p:sp>
        <p:nvSpPr>
          <p:cNvPr id="17439" name="Line 31"/>
          <p:cNvSpPr>
            <a:spLocks noChangeShapeType="1"/>
          </p:cNvSpPr>
          <p:nvPr/>
        </p:nvSpPr>
        <p:spPr bwMode="auto">
          <a:xfrm>
            <a:off x="6019800" y="2057400"/>
            <a:ext cx="1905000" cy="0"/>
          </a:xfrm>
          <a:prstGeom prst="line">
            <a:avLst/>
          </a:prstGeom>
          <a:noFill/>
          <a:ln w="19050">
            <a:solidFill>
              <a:schemeClr val="tx1"/>
            </a:solidFill>
            <a:round/>
            <a:headEnd/>
            <a:tailEnd type="triangle" w="med" len="med"/>
          </a:ln>
        </p:spPr>
        <p:txBody>
          <a:bodyPr wrap="none" anchor="ctr"/>
          <a:lstStyle/>
          <a:p>
            <a:endParaRPr lang="en-US"/>
          </a:p>
        </p:txBody>
      </p:sp>
      <p:sp>
        <p:nvSpPr>
          <p:cNvPr id="17440" name="Line 32"/>
          <p:cNvSpPr>
            <a:spLocks noChangeShapeType="1"/>
          </p:cNvSpPr>
          <p:nvPr/>
        </p:nvSpPr>
        <p:spPr bwMode="auto">
          <a:xfrm>
            <a:off x="5562600" y="2362200"/>
            <a:ext cx="0" cy="533400"/>
          </a:xfrm>
          <a:prstGeom prst="line">
            <a:avLst/>
          </a:prstGeom>
          <a:noFill/>
          <a:ln w="19050">
            <a:solidFill>
              <a:schemeClr val="tx1"/>
            </a:solidFill>
            <a:round/>
            <a:headEnd/>
            <a:tailEnd type="triangle" w="med" len="med"/>
          </a:ln>
        </p:spPr>
        <p:txBody>
          <a:bodyPr wrap="none" anchor="ctr"/>
          <a:lstStyle/>
          <a:p>
            <a:endParaRPr lang="en-US"/>
          </a:p>
        </p:txBody>
      </p:sp>
      <p:sp>
        <p:nvSpPr>
          <p:cNvPr id="17441" name="Line 33"/>
          <p:cNvSpPr>
            <a:spLocks noChangeShapeType="1"/>
          </p:cNvSpPr>
          <p:nvPr/>
        </p:nvSpPr>
        <p:spPr bwMode="auto">
          <a:xfrm flipV="1">
            <a:off x="5410200" y="4419600"/>
            <a:ext cx="0" cy="533400"/>
          </a:xfrm>
          <a:prstGeom prst="line">
            <a:avLst/>
          </a:prstGeom>
          <a:noFill/>
          <a:ln w="19050">
            <a:solidFill>
              <a:schemeClr val="tx1"/>
            </a:solidFill>
            <a:round/>
            <a:headEnd/>
            <a:tailEnd type="triangle" w="med" len="med"/>
          </a:ln>
        </p:spPr>
        <p:txBody>
          <a:bodyPr wrap="none" anchor="ctr"/>
          <a:lstStyle/>
          <a:p>
            <a:endParaRPr lang="en-US"/>
          </a:p>
        </p:txBody>
      </p:sp>
      <p:sp>
        <p:nvSpPr>
          <p:cNvPr id="17442" name="Line 34"/>
          <p:cNvSpPr>
            <a:spLocks noChangeShapeType="1"/>
          </p:cNvSpPr>
          <p:nvPr/>
        </p:nvSpPr>
        <p:spPr bwMode="auto">
          <a:xfrm>
            <a:off x="3810000" y="2057400"/>
            <a:ext cx="838200" cy="0"/>
          </a:xfrm>
          <a:prstGeom prst="line">
            <a:avLst/>
          </a:prstGeom>
          <a:noFill/>
          <a:ln w="19050">
            <a:solidFill>
              <a:schemeClr val="tx1"/>
            </a:solidFill>
            <a:round/>
            <a:headEnd/>
            <a:tailEnd type="triangle" w="med" len="med"/>
          </a:ln>
        </p:spPr>
        <p:txBody>
          <a:bodyPr wrap="none" anchor="ctr"/>
          <a:lstStyle/>
          <a:p>
            <a:endParaRPr lang="en-US"/>
          </a:p>
        </p:txBody>
      </p:sp>
      <p:sp>
        <p:nvSpPr>
          <p:cNvPr id="17443" name="Line 35"/>
          <p:cNvSpPr>
            <a:spLocks noChangeShapeType="1"/>
          </p:cNvSpPr>
          <p:nvPr/>
        </p:nvSpPr>
        <p:spPr bwMode="auto">
          <a:xfrm>
            <a:off x="3429000" y="3962400"/>
            <a:ext cx="0" cy="609600"/>
          </a:xfrm>
          <a:prstGeom prst="line">
            <a:avLst/>
          </a:prstGeom>
          <a:noFill/>
          <a:ln w="19050">
            <a:solidFill>
              <a:schemeClr val="tx1"/>
            </a:solidFill>
            <a:round/>
            <a:headEnd/>
            <a:tailEnd type="triangle" w="med" len="med"/>
          </a:ln>
        </p:spPr>
        <p:txBody>
          <a:bodyPr wrap="none" anchor="ctr"/>
          <a:lstStyle/>
          <a:p>
            <a:endParaRPr lang="en-US"/>
          </a:p>
        </p:txBody>
      </p:sp>
      <p:sp>
        <p:nvSpPr>
          <p:cNvPr id="17444" name="Line 36"/>
          <p:cNvSpPr>
            <a:spLocks noChangeShapeType="1"/>
          </p:cNvSpPr>
          <p:nvPr/>
        </p:nvSpPr>
        <p:spPr bwMode="auto">
          <a:xfrm>
            <a:off x="6400800" y="3429000"/>
            <a:ext cx="1066800" cy="0"/>
          </a:xfrm>
          <a:prstGeom prst="line">
            <a:avLst/>
          </a:prstGeom>
          <a:noFill/>
          <a:ln w="19050">
            <a:solidFill>
              <a:schemeClr val="tx1"/>
            </a:solidFill>
            <a:round/>
            <a:headEnd/>
            <a:tailEnd type="triangle" w="med" len="med"/>
          </a:ln>
        </p:spPr>
        <p:txBody>
          <a:bodyPr wrap="none" anchor="ct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81000" y="609600"/>
            <a:ext cx="8534400" cy="701675"/>
          </a:xfrm>
          <a:prstGeom prst="rect">
            <a:avLst/>
          </a:prstGeom>
          <a:noFill/>
          <a:ln w="9525">
            <a:noFill/>
            <a:miter lim="800000"/>
            <a:headEnd/>
            <a:tailEnd/>
          </a:ln>
        </p:spPr>
        <p:txBody>
          <a:bodyPr>
            <a:spAutoFit/>
          </a:bodyPr>
          <a:lstStyle/>
          <a:p>
            <a:r>
              <a:rPr lang="en-US" sz="4000" b="1">
                <a:latin typeface="Times New Roman" pitchFamily="18" charset="0"/>
                <a:cs typeface="Times New Roman" pitchFamily="18" charset="0"/>
              </a:rPr>
              <a:t> FORMAL COMPLAINT PROCESS</a:t>
            </a:r>
            <a:endParaRPr lang="en-US" sz="4000" b="1">
              <a:solidFill>
                <a:schemeClr val="accent2"/>
              </a:solidFill>
              <a:latin typeface="Times New Roman" pitchFamily="18" charset="0"/>
              <a:cs typeface="Times New Roman" pitchFamily="18" charset="0"/>
            </a:endParaRPr>
          </a:p>
        </p:txBody>
      </p:sp>
      <p:sp>
        <p:nvSpPr>
          <p:cNvPr id="18435" name="AutoShape 3"/>
          <p:cNvSpPr>
            <a:spLocks noChangeArrowheads="1"/>
          </p:cNvSpPr>
          <p:nvPr/>
        </p:nvSpPr>
        <p:spPr bwMode="auto">
          <a:xfrm>
            <a:off x="228600" y="1676400"/>
            <a:ext cx="1752600" cy="838200"/>
          </a:xfrm>
          <a:prstGeom prst="flowChartProcess">
            <a:avLst/>
          </a:prstGeom>
          <a:solidFill>
            <a:srgbClr val="FF66FF">
              <a:alpha val="43921"/>
            </a:srgbClr>
          </a:solidFill>
          <a:ln w="28575">
            <a:solidFill>
              <a:schemeClr val="tx1"/>
            </a:solidFill>
            <a:miter lim="800000"/>
            <a:headEnd/>
            <a:tailEnd type="none" w="lg" len="med"/>
          </a:ln>
        </p:spPr>
        <p:txBody>
          <a:bodyPr wrap="none" anchor="ctr"/>
          <a:lstStyle/>
          <a:p>
            <a:pPr algn="ctr"/>
            <a:r>
              <a:rPr lang="en-US" sz="1400" b="1">
                <a:latin typeface="Arial" charset="0"/>
              </a:rPr>
              <a:t>Formal Complaint</a:t>
            </a:r>
          </a:p>
          <a:p>
            <a:pPr algn="ctr"/>
            <a:r>
              <a:rPr lang="en-US" sz="1400" b="1">
                <a:latin typeface="Arial" charset="0"/>
              </a:rPr>
              <a:t>Received</a:t>
            </a:r>
          </a:p>
        </p:txBody>
      </p:sp>
      <p:sp>
        <p:nvSpPr>
          <p:cNvPr id="18436" name="AutoShape 4"/>
          <p:cNvSpPr>
            <a:spLocks noChangeArrowheads="1"/>
          </p:cNvSpPr>
          <p:nvPr/>
        </p:nvSpPr>
        <p:spPr bwMode="auto">
          <a:xfrm>
            <a:off x="3657600" y="1752600"/>
            <a:ext cx="1676400" cy="1066800"/>
          </a:xfrm>
          <a:prstGeom prst="flowChartDecision">
            <a:avLst/>
          </a:prstGeom>
          <a:solidFill>
            <a:srgbClr val="FF6600">
              <a:alpha val="23921"/>
            </a:srgbClr>
          </a:solidFill>
          <a:ln w="28575">
            <a:solidFill>
              <a:schemeClr val="tx1"/>
            </a:solidFill>
            <a:miter lim="800000"/>
            <a:headEnd/>
            <a:tailEnd type="none" w="lg" len="med"/>
          </a:ln>
        </p:spPr>
        <p:txBody>
          <a:bodyPr wrap="none" anchor="ctr"/>
          <a:lstStyle/>
          <a:p>
            <a:pPr algn="ctr"/>
            <a:r>
              <a:rPr lang="en-US" sz="1400" b="1">
                <a:latin typeface="Arial" charset="0"/>
              </a:rPr>
              <a:t>Entire</a:t>
            </a:r>
          </a:p>
          <a:p>
            <a:pPr algn="ctr"/>
            <a:r>
              <a:rPr lang="en-US" sz="1400" b="1">
                <a:latin typeface="Arial" charset="0"/>
              </a:rPr>
              <a:t>Complaint</a:t>
            </a:r>
          </a:p>
          <a:p>
            <a:pPr algn="ctr"/>
            <a:r>
              <a:rPr lang="en-US" sz="1400" b="1">
                <a:latin typeface="Arial" charset="0"/>
              </a:rPr>
              <a:t>Dismissed</a:t>
            </a:r>
          </a:p>
        </p:txBody>
      </p:sp>
      <p:sp>
        <p:nvSpPr>
          <p:cNvPr id="18437" name="AutoShape 5"/>
          <p:cNvSpPr>
            <a:spLocks noChangeArrowheads="1"/>
          </p:cNvSpPr>
          <p:nvPr/>
        </p:nvSpPr>
        <p:spPr bwMode="auto">
          <a:xfrm>
            <a:off x="457200" y="2590800"/>
            <a:ext cx="2209800" cy="1447800"/>
          </a:xfrm>
          <a:prstGeom prst="flowChartDecision">
            <a:avLst/>
          </a:prstGeom>
          <a:solidFill>
            <a:srgbClr val="FF6600">
              <a:alpha val="23921"/>
            </a:srgbClr>
          </a:solidFill>
          <a:ln w="28575">
            <a:solidFill>
              <a:schemeClr val="tx1"/>
            </a:solidFill>
            <a:miter lim="800000"/>
            <a:headEnd/>
            <a:tailEnd type="none" w="lg" len="med"/>
          </a:ln>
        </p:spPr>
        <p:txBody>
          <a:bodyPr wrap="none" anchor="ctr"/>
          <a:lstStyle/>
          <a:p>
            <a:pPr algn="ctr"/>
            <a:r>
              <a:rPr lang="en-US" sz="1400" b="1">
                <a:latin typeface="Arial" charset="0"/>
              </a:rPr>
              <a:t>Claims of</a:t>
            </a:r>
          </a:p>
          <a:p>
            <a:pPr algn="ctr"/>
            <a:r>
              <a:rPr lang="en-US" sz="1400" b="1">
                <a:latin typeface="Arial" charset="0"/>
              </a:rPr>
              <a:t>Discrimination</a:t>
            </a:r>
          </a:p>
          <a:p>
            <a:pPr algn="ctr"/>
            <a:r>
              <a:rPr lang="en-US" sz="1400" b="1">
                <a:latin typeface="Arial" charset="0"/>
              </a:rPr>
              <a:t>Accepted</a:t>
            </a:r>
          </a:p>
          <a:p>
            <a:pPr algn="ctr"/>
            <a:endParaRPr lang="en-US" sz="1400">
              <a:latin typeface="Times New Roman" pitchFamily="18" charset="0"/>
            </a:endParaRPr>
          </a:p>
        </p:txBody>
      </p:sp>
      <p:sp>
        <p:nvSpPr>
          <p:cNvPr id="18438" name="AutoShape 6"/>
          <p:cNvSpPr>
            <a:spLocks noChangeArrowheads="1"/>
          </p:cNvSpPr>
          <p:nvPr/>
        </p:nvSpPr>
        <p:spPr bwMode="auto">
          <a:xfrm>
            <a:off x="1905000" y="3886200"/>
            <a:ext cx="1219200" cy="1066800"/>
          </a:xfrm>
          <a:prstGeom prst="flowChartProcess">
            <a:avLst/>
          </a:prstGeom>
          <a:solidFill>
            <a:srgbClr val="00FFFF">
              <a:alpha val="25882"/>
            </a:srgbClr>
          </a:solidFill>
          <a:ln w="28575">
            <a:solidFill>
              <a:schemeClr val="tx1"/>
            </a:solidFill>
            <a:miter lim="800000"/>
            <a:headEnd/>
            <a:tailEnd type="none" w="lg" len="med"/>
          </a:ln>
        </p:spPr>
        <p:txBody>
          <a:bodyPr wrap="none" anchor="ctr"/>
          <a:lstStyle/>
          <a:p>
            <a:pPr algn="ctr"/>
            <a:r>
              <a:rPr lang="en-US" sz="1400" b="1">
                <a:latin typeface="Arial" charset="0"/>
              </a:rPr>
              <a:t>Agency</a:t>
            </a:r>
          </a:p>
          <a:p>
            <a:pPr algn="ctr"/>
            <a:r>
              <a:rPr lang="en-US" sz="1400" b="1">
                <a:latin typeface="Arial" charset="0"/>
              </a:rPr>
              <a:t>Requests</a:t>
            </a:r>
          </a:p>
          <a:p>
            <a:pPr algn="ctr"/>
            <a:r>
              <a:rPr lang="en-US" sz="1400" b="1">
                <a:latin typeface="Arial" charset="0"/>
              </a:rPr>
              <a:t>Investigator</a:t>
            </a:r>
          </a:p>
        </p:txBody>
      </p:sp>
      <p:sp>
        <p:nvSpPr>
          <p:cNvPr id="18439" name="AutoShape 7"/>
          <p:cNvSpPr>
            <a:spLocks noChangeArrowheads="1"/>
          </p:cNvSpPr>
          <p:nvPr/>
        </p:nvSpPr>
        <p:spPr bwMode="auto">
          <a:xfrm>
            <a:off x="3733800" y="3810000"/>
            <a:ext cx="1143000" cy="1143000"/>
          </a:xfrm>
          <a:prstGeom prst="flowChartProcess">
            <a:avLst/>
          </a:prstGeom>
          <a:solidFill>
            <a:srgbClr val="00FFFF">
              <a:alpha val="25882"/>
            </a:srgbClr>
          </a:solidFill>
          <a:ln w="28575">
            <a:solidFill>
              <a:schemeClr val="tx1"/>
            </a:solidFill>
            <a:miter lim="800000"/>
            <a:headEnd/>
            <a:tailEnd type="none" w="lg" len="med"/>
          </a:ln>
        </p:spPr>
        <p:txBody>
          <a:bodyPr wrap="none" anchor="ctr"/>
          <a:lstStyle/>
          <a:p>
            <a:pPr algn="ctr"/>
            <a:r>
              <a:rPr lang="en-US" sz="1400" b="1">
                <a:latin typeface="Arial" charset="0"/>
              </a:rPr>
              <a:t>Onsite</a:t>
            </a:r>
          </a:p>
          <a:p>
            <a:pPr algn="ctr"/>
            <a:r>
              <a:rPr lang="en-US" sz="1400" b="1">
                <a:latin typeface="Arial" charset="0"/>
              </a:rPr>
              <a:t>Investigation</a:t>
            </a:r>
          </a:p>
        </p:txBody>
      </p:sp>
      <p:sp>
        <p:nvSpPr>
          <p:cNvPr id="18440" name="AutoShape 8"/>
          <p:cNvSpPr>
            <a:spLocks noChangeArrowheads="1"/>
          </p:cNvSpPr>
          <p:nvPr/>
        </p:nvSpPr>
        <p:spPr bwMode="auto">
          <a:xfrm>
            <a:off x="1752600" y="5486400"/>
            <a:ext cx="1981200" cy="1066800"/>
          </a:xfrm>
          <a:prstGeom prst="flowChartProcess">
            <a:avLst/>
          </a:prstGeom>
          <a:solidFill>
            <a:srgbClr val="00B050"/>
          </a:solidFill>
          <a:ln w="28575">
            <a:solidFill>
              <a:schemeClr val="tx1"/>
            </a:solidFill>
            <a:miter lim="800000"/>
            <a:headEnd/>
            <a:tailEnd type="none" w="lg" len="med"/>
          </a:ln>
        </p:spPr>
        <p:txBody>
          <a:bodyPr wrap="none" anchor="ctr"/>
          <a:lstStyle/>
          <a:p>
            <a:pPr algn="ctr"/>
            <a:r>
              <a:rPr lang="en-US" sz="1400" b="1">
                <a:latin typeface="Arial" charset="0"/>
              </a:rPr>
              <a:t>Request</a:t>
            </a:r>
          </a:p>
          <a:p>
            <a:pPr algn="ctr"/>
            <a:r>
              <a:rPr lang="en-US" sz="1400" b="1">
                <a:latin typeface="Arial" charset="0"/>
              </a:rPr>
              <a:t>Final Agency Decision</a:t>
            </a:r>
          </a:p>
          <a:p>
            <a:pPr algn="ctr"/>
            <a:r>
              <a:rPr lang="en-US" sz="1400" b="1">
                <a:latin typeface="Arial" charset="0"/>
              </a:rPr>
              <a:t>w/o Hearing</a:t>
            </a:r>
          </a:p>
          <a:p>
            <a:pPr algn="ctr"/>
            <a:endParaRPr lang="en-US" sz="1400" b="1">
              <a:latin typeface="Arial" charset="0"/>
            </a:endParaRPr>
          </a:p>
        </p:txBody>
      </p:sp>
      <p:sp>
        <p:nvSpPr>
          <p:cNvPr id="18441" name="AutoShape 9"/>
          <p:cNvSpPr>
            <a:spLocks noChangeArrowheads="1"/>
          </p:cNvSpPr>
          <p:nvPr/>
        </p:nvSpPr>
        <p:spPr bwMode="auto">
          <a:xfrm>
            <a:off x="4648200" y="5486400"/>
            <a:ext cx="1981200" cy="1219200"/>
          </a:xfrm>
          <a:prstGeom prst="flowChartDecision">
            <a:avLst/>
          </a:prstGeom>
          <a:solidFill>
            <a:srgbClr val="FF6600">
              <a:alpha val="23921"/>
            </a:srgbClr>
          </a:solidFill>
          <a:ln w="28575">
            <a:solidFill>
              <a:schemeClr val="tx1"/>
            </a:solidFill>
            <a:miter lim="800000"/>
            <a:headEnd/>
            <a:tailEnd type="none" w="lg" len="med"/>
          </a:ln>
        </p:spPr>
        <p:txBody>
          <a:bodyPr wrap="none" anchor="ctr"/>
          <a:lstStyle/>
          <a:p>
            <a:pPr algn="ctr"/>
            <a:endParaRPr lang="en-US" sz="1200" b="1">
              <a:latin typeface="Arial" charset="0"/>
            </a:endParaRPr>
          </a:p>
          <a:p>
            <a:pPr algn="ctr"/>
            <a:r>
              <a:rPr lang="en-US" sz="1200" b="1">
                <a:latin typeface="Arial" charset="0"/>
              </a:rPr>
              <a:t>Complainant</a:t>
            </a:r>
          </a:p>
          <a:p>
            <a:pPr algn="ctr"/>
            <a:r>
              <a:rPr lang="en-US" sz="1200" b="1">
                <a:latin typeface="Arial" charset="0"/>
              </a:rPr>
              <a:t>Receives ROI</a:t>
            </a:r>
          </a:p>
          <a:p>
            <a:pPr algn="ctr"/>
            <a:r>
              <a:rPr lang="en-US" sz="1200" b="1">
                <a:latin typeface="Arial" charset="0"/>
              </a:rPr>
              <a:t>and does…</a:t>
            </a:r>
          </a:p>
          <a:p>
            <a:pPr algn="ctr"/>
            <a:endParaRPr lang="en-US" sz="1200" b="1">
              <a:latin typeface="Arial" charset="0"/>
            </a:endParaRPr>
          </a:p>
        </p:txBody>
      </p:sp>
      <p:sp>
        <p:nvSpPr>
          <p:cNvPr id="18442" name="AutoShape 10"/>
          <p:cNvSpPr>
            <a:spLocks noChangeArrowheads="1"/>
          </p:cNvSpPr>
          <p:nvPr/>
        </p:nvSpPr>
        <p:spPr bwMode="auto">
          <a:xfrm>
            <a:off x="5334000" y="3733800"/>
            <a:ext cx="1295400" cy="1219200"/>
          </a:xfrm>
          <a:prstGeom prst="flowChartProcess">
            <a:avLst/>
          </a:prstGeom>
          <a:solidFill>
            <a:srgbClr val="00FFFF">
              <a:alpha val="25882"/>
            </a:srgbClr>
          </a:solidFill>
          <a:ln w="28575">
            <a:solidFill>
              <a:schemeClr val="tx1"/>
            </a:solidFill>
            <a:miter lim="800000"/>
            <a:headEnd/>
            <a:tailEnd type="none" w="lg" len="med"/>
          </a:ln>
        </p:spPr>
        <p:txBody>
          <a:bodyPr wrap="none" anchor="ctr"/>
          <a:lstStyle/>
          <a:p>
            <a:pPr algn="ctr"/>
            <a:r>
              <a:rPr lang="en-US" sz="1400" b="1">
                <a:latin typeface="Arial" charset="0"/>
              </a:rPr>
              <a:t>Report of</a:t>
            </a:r>
          </a:p>
          <a:p>
            <a:pPr algn="ctr"/>
            <a:r>
              <a:rPr lang="en-US" sz="1400" b="1">
                <a:latin typeface="Arial" charset="0"/>
              </a:rPr>
              <a:t>Investigation</a:t>
            </a:r>
          </a:p>
          <a:p>
            <a:pPr algn="ctr"/>
            <a:r>
              <a:rPr lang="en-US" sz="1400" b="1">
                <a:latin typeface="Arial" charset="0"/>
              </a:rPr>
              <a:t>(ROI)</a:t>
            </a:r>
          </a:p>
          <a:p>
            <a:pPr algn="ctr"/>
            <a:r>
              <a:rPr lang="en-US" sz="1400" b="1">
                <a:latin typeface="Arial" charset="0"/>
              </a:rPr>
              <a:t>Received by</a:t>
            </a:r>
          </a:p>
          <a:p>
            <a:pPr algn="ctr"/>
            <a:r>
              <a:rPr lang="en-US" sz="1400" b="1">
                <a:latin typeface="Arial" charset="0"/>
              </a:rPr>
              <a:t>Agency</a:t>
            </a:r>
          </a:p>
        </p:txBody>
      </p:sp>
      <p:sp>
        <p:nvSpPr>
          <p:cNvPr id="18443" name="AutoShape 11"/>
          <p:cNvSpPr>
            <a:spLocks noChangeArrowheads="1"/>
          </p:cNvSpPr>
          <p:nvPr/>
        </p:nvSpPr>
        <p:spPr bwMode="auto">
          <a:xfrm>
            <a:off x="7696200" y="4495800"/>
            <a:ext cx="1143000" cy="1676400"/>
          </a:xfrm>
          <a:prstGeom prst="flowChartProcess">
            <a:avLst/>
          </a:prstGeom>
          <a:solidFill>
            <a:srgbClr val="00B050"/>
          </a:solidFill>
          <a:ln w="28575">
            <a:solidFill>
              <a:schemeClr val="tx1"/>
            </a:solidFill>
            <a:miter lim="800000"/>
            <a:headEnd/>
            <a:tailEnd type="none" w="lg" len="med"/>
          </a:ln>
        </p:spPr>
        <p:txBody>
          <a:bodyPr wrap="none" anchor="ctr"/>
          <a:lstStyle/>
          <a:p>
            <a:pPr algn="ctr"/>
            <a:r>
              <a:rPr lang="en-US" sz="1400" b="1">
                <a:latin typeface="Arial" charset="0"/>
              </a:rPr>
              <a:t>Request </a:t>
            </a:r>
          </a:p>
          <a:p>
            <a:pPr algn="ctr"/>
            <a:r>
              <a:rPr lang="en-US" sz="1400" b="1">
                <a:latin typeface="Arial" charset="0"/>
              </a:rPr>
              <a:t>Final Agency</a:t>
            </a:r>
          </a:p>
          <a:p>
            <a:pPr algn="ctr"/>
            <a:r>
              <a:rPr lang="en-US" sz="1400" b="1">
                <a:latin typeface="Arial" charset="0"/>
              </a:rPr>
              <a:t>Decision</a:t>
            </a:r>
          </a:p>
          <a:p>
            <a:pPr algn="ctr"/>
            <a:r>
              <a:rPr lang="en-US" sz="1400" b="1">
                <a:latin typeface="Arial" charset="0"/>
              </a:rPr>
              <a:t>w/EEOC</a:t>
            </a:r>
          </a:p>
          <a:p>
            <a:pPr algn="ctr"/>
            <a:r>
              <a:rPr lang="en-US" sz="1400" b="1">
                <a:latin typeface="Arial" charset="0"/>
              </a:rPr>
              <a:t>Hearing</a:t>
            </a:r>
          </a:p>
          <a:p>
            <a:pPr algn="ctr"/>
            <a:endParaRPr lang="en-US" sz="1400">
              <a:latin typeface="Times New Roman" pitchFamily="18" charset="0"/>
            </a:endParaRPr>
          </a:p>
        </p:txBody>
      </p:sp>
      <p:sp>
        <p:nvSpPr>
          <p:cNvPr id="18444" name="AutoShape 12"/>
          <p:cNvSpPr>
            <a:spLocks noChangeArrowheads="1"/>
          </p:cNvSpPr>
          <p:nvPr/>
        </p:nvSpPr>
        <p:spPr bwMode="auto">
          <a:xfrm>
            <a:off x="6172200" y="1828800"/>
            <a:ext cx="1600200" cy="990600"/>
          </a:xfrm>
          <a:prstGeom prst="flowChartProcess">
            <a:avLst/>
          </a:prstGeom>
          <a:solidFill>
            <a:srgbClr val="00B050"/>
          </a:solidFill>
          <a:ln w="28575">
            <a:solidFill>
              <a:schemeClr val="tx1"/>
            </a:solidFill>
            <a:miter lim="800000"/>
            <a:headEnd/>
            <a:tailEnd type="none" w="lg" len="med"/>
          </a:ln>
        </p:spPr>
        <p:txBody>
          <a:bodyPr wrap="none" anchor="ctr"/>
          <a:lstStyle/>
          <a:p>
            <a:pPr algn="ctr"/>
            <a:r>
              <a:rPr lang="en-US" sz="1400" b="1">
                <a:latin typeface="Arial" charset="0"/>
              </a:rPr>
              <a:t>Employee </a:t>
            </a:r>
          </a:p>
          <a:p>
            <a:pPr algn="ctr"/>
            <a:r>
              <a:rPr lang="en-US" sz="1400" b="1">
                <a:latin typeface="Arial" charset="0"/>
              </a:rPr>
              <a:t>May Appeal</a:t>
            </a:r>
          </a:p>
          <a:p>
            <a:pPr algn="ctr"/>
            <a:r>
              <a:rPr lang="en-US" sz="1400" b="1">
                <a:latin typeface="Arial" charset="0"/>
              </a:rPr>
              <a:t>To OFO</a:t>
            </a:r>
          </a:p>
        </p:txBody>
      </p:sp>
      <p:sp>
        <p:nvSpPr>
          <p:cNvPr id="18445" name="Line 13"/>
          <p:cNvSpPr>
            <a:spLocks noChangeShapeType="1"/>
          </p:cNvSpPr>
          <p:nvPr/>
        </p:nvSpPr>
        <p:spPr bwMode="auto">
          <a:xfrm>
            <a:off x="3124200" y="4419600"/>
            <a:ext cx="609600" cy="0"/>
          </a:xfrm>
          <a:prstGeom prst="line">
            <a:avLst/>
          </a:prstGeom>
          <a:noFill/>
          <a:ln w="28575">
            <a:solidFill>
              <a:schemeClr val="tx1"/>
            </a:solidFill>
            <a:round/>
            <a:headEnd/>
            <a:tailEnd type="triangle" w="lg" len="med"/>
          </a:ln>
        </p:spPr>
        <p:txBody>
          <a:bodyPr/>
          <a:lstStyle/>
          <a:p>
            <a:endParaRPr lang="en-US"/>
          </a:p>
        </p:txBody>
      </p:sp>
      <p:sp>
        <p:nvSpPr>
          <p:cNvPr id="18446" name="Line 14"/>
          <p:cNvSpPr>
            <a:spLocks noChangeShapeType="1"/>
          </p:cNvSpPr>
          <p:nvPr/>
        </p:nvSpPr>
        <p:spPr bwMode="auto">
          <a:xfrm>
            <a:off x="5638800" y="4953000"/>
            <a:ext cx="0" cy="533400"/>
          </a:xfrm>
          <a:prstGeom prst="line">
            <a:avLst/>
          </a:prstGeom>
          <a:noFill/>
          <a:ln w="28575">
            <a:solidFill>
              <a:schemeClr val="tx1"/>
            </a:solidFill>
            <a:round/>
            <a:headEnd/>
            <a:tailEnd type="triangle" w="lg" len="med"/>
          </a:ln>
        </p:spPr>
        <p:txBody>
          <a:bodyPr/>
          <a:lstStyle/>
          <a:p>
            <a:endParaRPr lang="en-US"/>
          </a:p>
        </p:txBody>
      </p:sp>
      <p:sp>
        <p:nvSpPr>
          <p:cNvPr id="18447" name="Line 15"/>
          <p:cNvSpPr>
            <a:spLocks noChangeShapeType="1"/>
          </p:cNvSpPr>
          <p:nvPr/>
        </p:nvSpPr>
        <p:spPr bwMode="auto">
          <a:xfrm>
            <a:off x="6629400" y="6096000"/>
            <a:ext cx="1066800" cy="0"/>
          </a:xfrm>
          <a:prstGeom prst="line">
            <a:avLst/>
          </a:prstGeom>
          <a:noFill/>
          <a:ln w="28575">
            <a:solidFill>
              <a:schemeClr val="tx1"/>
            </a:solidFill>
            <a:round/>
            <a:headEnd/>
            <a:tailEnd type="triangle" w="lg" len="med"/>
          </a:ln>
        </p:spPr>
        <p:txBody>
          <a:bodyPr/>
          <a:lstStyle/>
          <a:p>
            <a:endParaRPr lang="en-US"/>
          </a:p>
        </p:txBody>
      </p:sp>
      <p:sp>
        <p:nvSpPr>
          <p:cNvPr id="18448" name="Line 16"/>
          <p:cNvSpPr>
            <a:spLocks noChangeShapeType="1"/>
          </p:cNvSpPr>
          <p:nvPr/>
        </p:nvSpPr>
        <p:spPr bwMode="auto">
          <a:xfrm flipH="1">
            <a:off x="3733800" y="6096000"/>
            <a:ext cx="914400" cy="0"/>
          </a:xfrm>
          <a:prstGeom prst="line">
            <a:avLst/>
          </a:prstGeom>
          <a:noFill/>
          <a:ln w="28575">
            <a:solidFill>
              <a:schemeClr val="tx1"/>
            </a:solidFill>
            <a:round/>
            <a:headEnd/>
            <a:tailEnd type="triangle" w="lg" len="med"/>
          </a:ln>
        </p:spPr>
        <p:txBody>
          <a:bodyPr/>
          <a:lstStyle/>
          <a:p>
            <a:endParaRPr lang="en-US"/>
          </a:p>
        </p:txBody>
      </p:sp>
      <p:sp>
        <p:nvSpPr>
          <p:cNvPr id="18449" name="Line 17"/>
          <p:cNvSpPr>
            <a:spLocks noChangeShapeType="1"/>
          </p:cNvSpPr>
          <p:nvPr/>
        </p:nvSpPr>
        <p:spPr bwMode="auto">
          <a:xfrm>
            <a:off x="4876800" y="4343400"/>
            <a:ext cx="457200" cy="0"/>
          </a:xfrm>
          <a:prstGeom prst="line">
            <a:avLst/>
          </a:prstGeom>
          <a:noFill/>
          <a:ln w="19050">
            <a:solidFill>
              <a:schemeClr val="tx1"/>
            </a:solidFill>
            <a:round/>
            <a:headEnd/>
            <a:tailEnd type="triangle" w="med" len="med"/>
          </a:ln>
        </p:spPr>
        <p:txBody>
          <a:bodyPr wrap="none" anchor="ctr"/>
          <a:lstStyle/>
          <a:p>
            <a:endParaRPr lang="en-US"/>
          </a:p>
        </p:txBody>
      </p:sp>
      <p:sp>
        <p:nvSpPr>
          <p:cNvPr id="18450" name="Line 18"/>
          <p:cNvSpPr>
            <a:spLocks noChangeShapeType="1"/>
          </p:cNvSpPr>
          <p:nvPr/>
        </p:nvSpPr>
        <p:spPr bwMode="auto">
          <a:xfrm>
            <a:off x="990600" y="2514600"/>
            <a:ext cx="0" cy="381000"/>
          </a:xfrm>
          <a:prstGeom prst="line">
            <a:avLst/>
          </a:prstGeom>
          <a:noFill/>
          <a:ln w="19050">
            <a:solidFill>
              <a:schemeClr val="tx1"/>
            </a:solidFill>
            <a:round/>
            <a:headEnd/>
            <a:tailEnd type="triangle" w="med" len="med"/>
          </a:ln>
        </p:spPr>
        <p:txBody>
          <a:bodyPr wrap="none" anchor="ctr"/>
          <a:lstStyle/>
          <a:p>
            <a:endParaRPr lang="en-US"/>
          </a:p>
        </p:txBody>
      </p:sp>
      <p:sp>
        <p:nvSpPr>
          <p:cNvPr id="18451" name="Line 19"/>
          <p:cNvSpPr>
            <a:spLocks noChangeShapeType="1"/>
          </p:cNvSpPr>
          <p:nvPr/>
        </p:nvSpPr>
        <p:spPr bwMode="auto">
          <a:xfrm>
            <a:off x="1981200" y="2057400"/>
            <a:ext cx="1981200" cy="0"/>
          </a:xfrm>
          <a:prstGeom prst="line">
            <a:avLst/>
          </a:prstGeom>
          <a:noFill/>
          <a:ln w="19050">
            <a:solidFill>
              <a:schemeClr val="tx1"/>
            </a:solidFill>
            <a:round/>
            <a:headEnd/>
            <a:tailEnd type="triangle" w="med" len="med"/>
          </a:ln>
        </p:spPr>
        <p:txBody>
          <a:bodyPr wrap="none" anchor="ctr"/>
          <a:lstStyle/>
          <a:p>
            <a:endParaRPr lang="en-US"/>
          </a:p>
        </p:txBody>
      </p:sp>
      <p:sp>
        <p:nvSpPr>
          <p:cNvPr id="18452" name="Line 20"/>
          <p:cNvSpPr>
            <a:spLocks noChangeShapeType="1"/>
          </p:cNvSpPr>
          <p:nvPr/>
        </p:nvSpPr>
        <p:spPr bwMode="auto">
          <a:xfrm>
            <a:off x="5029200" y="2514600"/>
            <a:ext cx="1143000" cy="0"/>
          </a:xfrm>
          <a:prstGeom prst="line">
            <a:avLst/>
          </a:prstGeom>
          <a:noFill/>
          <a:ln w="19050">
            <a:solidFill>
              <a:schemeClr val="tx1"/>
            </a:solidFill>
            <a:round/>
            <a:headEnd/>
            <a:tailEnd type="triangle" w="med" len="med"/>
          </a:ln>
        </p:spPr>
        <p:txBody>
          <a:bodyPr wrap="none" anchor="ctr"/>
          <a:lstStyle/>
          <a:p>
            <a:endParaRPr lang="en-US"/>
          </a:p>
        </p:txBody>
      </p:sp>
      <p:sp>
        <p:nvSpPr>
          <p:cNvPr id="18453" name="Line 21"/>
          <p:cNvSpPr>
            <a:spLocks noChangeShapeType="1"/>
          </p:cNvSpPr>
          <p:nvPr/>
        </p:nvSpPr>
        <p:spPr bwMode="auto">
          <a:xfrm>
            <a:off x="2514600" y="3429000"/>
            <a:ext cx="0" cy="457200"/>
          </a:xfrm>
          <a:prstGeom prst="line">
            <a:avLst/>
          </a:prstGeom>
          <a:noFill/>
          <a:ln w="19050">
            <a:solidFill>
              <a:schemeClr val="tx1"/>
            </a:solidFill>
            <a:round/>
            <a:headEnd/>
            <a:tailEnd type="triangle" w="med" len="med"/>
          </a:ln>
        </p:spPr>
        <p:txBody>
          <a:bodyPr wrap="none" anchor="ct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idx="4294967295"/>
          </p:nvPr>
        </p:nvSpPr>
        <p:spPr/>
        <p:txBody>
          <a:bodyPr>
            <a:norm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sz="48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Times New Roman" charset="0"/>
                <a:cs typeface="Times New Roman" charset="0"/>
              </a:rPr>
              <a:t>Other Circumstances</a:t>
            </a:r>
          </a:p>
        </p:txBody>
      </p:sp>
      <p:sp>
        <p:nvSpPr>
          <p:cNvPr id="19459" name="Rectangle 3"/>
          <p:cNvSpPr>
            <a:spLocks noGrp="1" noChangeArrowheads="1"/>
          </p:cNvSpPr>
          <p:nvPr>
            <p:ph idx="4294967295"/>
          </p:nvPr>
        </p:nvSpPr>
        <p:spPr>
          <a:xfrm>
            <a:off x="533400" y="1295400"/>
            <a:ext cx="8001000" cy="3783013"/>
          </a:xfrm>
        </p:spPr>
        <p:txBody>
          <a:bodyPr/>
          <a:lstStyle/>
          <a:p>
            <a:pPr eaLnBrk="1" hangingPunct="1">
              <a:lnSpc>
                <a:spcPct val="90000"/>
              </a:lnSpc>
            </a:pPr>
            <a:r>
              <a:rPr lang="en-US" sz="2400" b="1" smtClean="0">
                <a:latin typeface="Times New Roman" pitchFamily="18" charset="0"/>
                <a:cs typeface="Times New Roman" pitchFamily="18" charset="0"/>
              </a:rPr>
              <a:t>If you believe that you have been the victim of unlawful discrimination on the </a:t>
            </a:r>
            <a:r>
              <a:rPr lang="en-US" sz="2400" b="1" u="sng" smtClean="0">
                <a:solidFill>
                  <a:srgbClr val="FF0066"/>
                </a:solidFill>
                <a:latin typeface="Times New Roman" pitchFamily="18" charset="0"/>
                <a:cs typeface="Times New Roman" pitchFamily="18" charset="0"/>
              </a:rPr>
              <a:t>basis of age</a:t>
            </a:r>
            <a:r>
              <a:rPr lang="en-US" sz="2400" b="1" smtClean="0">
                <a:latin typeface="Times New Roman" pitchFamily="18" charset="0"/>
                <a:cs typeface="Times New Roman" pitchFamily="18" charset="0"/>
              </a:rPr>
              <a:t>, you may either contact an EEO counselor as noted above or give notice of intent to sue to the Equal Employment Opportunity Commission (EEOC) within 180 days of the alleged discriminatory action.</a:t>
            </a:r>
            <a:r>
              <a:rPr lang="en-US" sz="2400" smtClean="0">
                <a:latin typeface="Times New Roman" pitchFamily="18" charset="0"/>
                <a:cs typeface="Times New Roman" pitchFamily="18" charset="0"/>
              </a:rPr>
              <a:t> </a:t>
            </a:r>
            <a:br>
              <a:rPr lang="en-US" sz="2400" smtClean="0">
                <a:latin typeface="Times New Roman" pitchFamily="18" charset="0"/>
                <a:cs typeface="Times New Roman" pitchFamily="18" charset="0"/>
              </a:rPr>
            </a:br>
            <a:endParaRPr lang="en-US" sz="2400" smtClean="0">
              <a:latin typeface="Times New Roman" pitchFamily="18" charset="0"/>
              <a:cs typeface="Times New Roman" pitchFamily="18" charset="0"/>
            </a:endParaRPr>
          </a:p>
          <a:p>
            <a:pPr eaLnBrk="1" hangingPunct="1">
              <a:lnSpc>
                <a:spcPct val="90000"/>
              </a:lnSpc>
            </a:pPr>
            <a:r>
              <a:rPr lang="en-US" sz="2400" b="1" smtClean="0">
                <a:latin typeface="Times New Roman" pitchFamily="18" charset="0"/>
                <a:cs typeface="Times New Roman" pitchFamily="18" charset="0"/>
              </a:rPr>
              <a:t>If you are alleging discrimination based on </a:t>
            </a:r>
            <a:r>
              <a:rPr lang="en-US" sz="2400" b="1" u="sng" smtClean="0">
                <a:solidFill>
                  <a:srgbClr val="FF0066"/>
                </a:solidFill>
                <a:latin typeface="Times New Roman" pitchFamily="18" charset="0"/>
                <a:cs typeface="Times New Roman" pitchFamily="18" charset="0"/>
              </a:rPr>
              <a:t>marital status</a:t>
            </a:r>
            <a:r>
              <a:rPr lang="en-US" sz="2400" b="1" u="sng" smtClean="0">
                <a:latin typeface="Times New Roman" pitchFamily="18" charset="0"/>
                <a:cs typeface="Times New Roman" pitchFamily="18" charset="0"/>
              </a:rPr>
              <a:t> </a:t>
            </a:r>
            <a:r>
              <a:rPr lang="en-US" sz="2400" b="1" u="sng" smtClean="0">
                <a:solidFill>
                  <a:srgbClr val="FF0066"/>
                </a:solidFill>
                <a:latin typeface="Times New Roman" pitchFamily="18" charset="0"/>
                <a:cs typeface="Times New Roman" pitchFamily="18" charset="0"/>
              </a:rPr>
              <a:t>or political affiliation</a:t>
            </a:r>
            <a:r>
              <a:rPr lang="en-US" sz="2400" b="1" smtClean="0">
                <a:latin typeface="Times New Roman" pitchFamily="18" charset="0"/>
                <a:cs typeface="Times New Roman" pitchFamily="18" charset="0"/>
              </a:rPr>
              <a:t>, you may file a written complaint with the U.S. Office of Special Counsel (OSC).  In the alternative (or in some cases, in addition), you may pursue a discrimination complaint by filing a grievance through your agency's administrative or negotiated grievance procedures, if such procedures apply and are available.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p:cNvSpPr>
            <a:spLocks noGrp="1" noChangeArrowheads="1"/>
          </p:cNvSpPr>
          <p:nvPr>
            <p:ph idx="4294967295"/>
          </p:nvPr>
        </p:nvSpPr>
        <p:spPr>
          <a:xfrm>
            <a:off x="457200" y="381000"/>
            <a:ext cx="8229600" cy="5715000"/>
          </a:xfrm>
          <a:ln>
            <a:solidFill>
              <a:srgbClr val="DAB000"/>
            </a:solidFill>
          </a:ln>
        </p:spPr>
        <p:txBody>
          <a:bodyPr/>
          <a:lstStyle/>
          <a:p>
            <a:pPr algn="ctr" eaLnBrk="1" hangingPunct="1">
              <a:buFontTx/>
              <a:buNone/>
              <a:defRPr/>
            </a:pPr>
            <a:endParaRPr lang="en-US" sz="4000" b="1">
              <a:latin typeface="Times New Roman" pitchFamily="18" charset="0"/>
              <a:cs typeface="Times New Roman" pitchFamily="18" charset="0"/>
            </a:endParaRPr>
          </a:p>
          <a:p>
            <a:pPr algn="ctr" eaLnBrk="1" hangingPunct="1">
              <a:buFontTx/>
              <a:buNone/>
              <a:defRPr/>
            </a:pPr>
            <a:r>
              <a:rPr lang="en-US" sz="4000" b="1">
                <a:solidFill>
                  <a:schemeClr val="accent2"/>
                </a:solidFill>
                <a:latin typeface="Times New Roman" pitchFamily="18" charset="0"/>
                <a:cs typeface="Times New Roman" pitchFamily="18" charset="0"/>
              </a:rPr>
              <a:t>Whom Should You Contact?</a:t>
            </a:r>
          </a:p>
          <a:p>
            <a:pPr eaLnBrk="1" hangingPunct="1">
              <a:defRPr/>
            </a:pPr>
            <a:endParaRPr lang="en-US" b="1">
              <a:latin typeface="Times New Roman" pitchFamily="18" charset="0"/>
              <a:cs typeface="Times New Roman" pitchFamily="18" charset="0"/>
            </a:endParaRPr>
          </a:p>
          <a:p>
            <a:pPr algn="ctr" eaLnBrk="1" hangingPunct="1">
              <a:buFontTx/>
              <a:buNone/>
              <a:defRPr/>
            </a:pPr>
            <a:r>
              <a:rPr lang="en-US" b="1">
                <a:latin typeface="Times New Roman" pitchFamily="18" charset="0"/>
                <a:cs typeface="Times New Roman" pitchFamily="18" charset="0"/>
              </a:rPr>
              <a:t>The USUHS Equal Employment Opportunity (EEO) Office:</a:t>
            </a:r>
          </a:p>
          <a:p>
            <a:pPr eaLnBrk="1" hangingPunct="1">
              <a:buFontTx/>
              <a:buNone/>
              <a:defRPr/>
            </a:pPr>
            <a:endParaRPr lang="en-US" b="1">
              <a:latin typeface="Times New Roman" pitchFamily="18" charset="0"/>
              <a:cs typeface="Times New Roman" pitchFamily="18" charset="0"/>
            </a:endParaRPr>
          </a:p>
          <a:p>
            <a:pPr algn="ctr" eaLnBrk="1" hangingPunct="1">
              <a:buFontTx/>
              <a:buNone/>
              <a:defRPr/>
            </a:pPr>
            <a:r>
              <a:rPr lang="en-US" b="1">
                <a:latin typeface="Times New Roman" pitchFamily="18" charset="0"/>
                <a:cs typeface="Times New Roman" pitchFamily="18" charset="0"/>
              </a:rPr>
              <a:t>295-3032 or </a:t>
            </a:r>
            <a:r>
              <a:rPr lang="en-US" b="1">
                <a:latin typeface="Times New Roman" pitchFamily="18" charset="0"/>
                <a:cs typeface="Times New Roman" pitchFamily="18" charset="0"/>
                <a:hlinkClick r:id="rId2"/>
              </a:rPr>
              <a:t>pburke@usuhs.mil</a:t>
            </a:r>
            <a:endParaRPr lang="en-US" b="1">
              <a:latin typeface="Times New Roman" pitchFamily="18" charset="0"/>
              <a:cs typeface="Times New Roman" pitchFamily="18" charset="0"/>
            </a:endParaRPr>
          </a:p>
          <a:p>
            <a:pPr eaLnBrk="1" hangingPunct="1">
              <a:defRPr/>
            </a:pPr>
            <a:endParaRPr lang="en-US" b="1">
              <a:effectLst>
                <a:outerShdw blurRad="38100" dist="38100" dir="2700000" algn="tl">
                  <a:srgbClr val="C0C0C0"/>
                </a:outerShdw>
              </a:effectLst>
              <a:latin typeface="Times New Roman" pitchFamily="18" charset="0"/>
              <a:cs typeface="Times New Roman" pitchFamily="18" charset="0"/>
            </a:endParaRPr>
          </a:p>
          <a:p>
            <a:pPr lvl="1" eaLnBrk="1" hangingPunct="1">
              <a:buFontTx/>
              <a:buNone/>
              <a:defRPr/>
            </a:pPr>
            <a:r>
              <a:rPr lang="en-US">
                <a:effectLst>
                  <a:outerShdw blurRad="38100" dist="38100" dir="2700000" algn="tl">
                    <a:srgbClr val="C0C0C0"/>
                  </a:outerShdw>
                </a:effectLst>
                <a:latin typeface="Times New Roman" pitchFamily="18" charset="0"/>
                <a:cs typeface="Times New Roman" pitchFamily="18" charset="0"/>
              </a:rPr>
              <a:t/>
            </a:r>
            <a:br>
              <a:rPr lang="en-US">
                <a:effectLst>
                  <a:outerShdw blurRad="38100" dist="38100" dir="2700000" algn="tl">
                    <a:srgbClr val="C0C0C0"/>
                  </a:outerShdw>
                </a:effectLst>
                <a:latin typeface="Times New Roman" pitchFamily="18" charset="0"/>
                <a:cs typeface="Times New Roman" pitchFamily="18" charset="0"/>
              </a:rPr>
            </a:br>
            <a:endParaRPr lang="en-US">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idx="4294967295"/>
          </p:nvPr>
        </p:nvSpPr>
        <p:spPr>
          <a:xfrm>
            <a:off x="457200" y="304800"/>
            <a:ext cx="8229600" cy="1143000"/>
          </a:xfrm>
        </p:spPr>
        <p:txBody>
          <a:bodyPr>
            <a:norm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sz="46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Responsibilities</a:t>
            </a:r>
          </a:p>
        </p:txBody>
      </p:sp>
      <p:sp>
        <p:nvSpPr>
          <p:cNvPr id="21507" name="Rectangle 3"/>
          <p:cNvSpPr>
            <a:spLocks noGrp="1" noChangeArrowheads="1"/>
          </p:cNvSpPr>
          <p:nvPr>
            <p:ph idx="4294967295"/>
          </p:nvPr>
        </p:nvSpPr>
        <p:spPr/>
        <p:txBody>
          <a:bodyPr/>
          <a:lstStyle/>
          <a:p>
            <a:pPr eaLnBrk="1" hangingPunct="1">
              <a:spcBef>
                <a:spcPct val="45000"/>
              </a:spcBef>
            </a:pPr>
            <a:r>
              <a:rPr lang="en-US" sz="2400" b="1" smtClean="0">
                <a:latin typeface="Times New Roman" pitchFamily="18" charset="0"/>
              </a:rPr>
              <a:t>Agency Heads, and officials with delegated personnel management authority are responsible for:</a:t>
            </a:r>
          </a:p>
          <a:p>
            <a:pPr lvl="1" eaLnBrk="1" hangingPunct="1">
              <a:spcBef>
                <a:spcPct val="45000"/>
              </a:spcBef>
            </a:pPr>
            <a:r>
              <a:rPr lang="en-US" sz="2400" smtClean="0">
                <a:latin typeface="Times New Roman" pitchFamily="18" charset="0"/>
              </a:rPr>
              <a:t>Preventing prohibited personnel practices</a:t>
            </a:r>
          </a:p>
          <a:p>
            <a:pPr lvl="1" eaLnBrk="1" hangingPunct="1">
              <a:spcBef>
                <a:spcPct val="45000"/>
              </a:spcBef>
            </a:pPr>
            <a:r>
              <a:rPr lang="en-US" sz="2400" smtClean="0">
                <a:latin typeface="Times New Roman" pitchFamily="18" charset="0"/>
              </a:rPr>
              <a:t>Complying with and enforcing civil service laws, rules and regulations</a:t>
            </a:r>
          </a:p>
          <a:p>
            <a:pPr lvl="1" eaLnBrk="1" hangingPunct="1">
              <a:spcBef>
                <a:spcPct val="45000"/>
              </a:spcBef>
            </a:pPr>
            <a:r>
              <a:rPr lang="en-US" sz="2400" smtClean="0">
                <a:latin typeface="Times New Roman" pitchFamily="18" charset="0"/>
              </a:rPr>
              <a:t>Ensuring that employees are informed of their rights and remedies.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idx="4294967295"/>
          </p:nvPr>
        </p:nvSpPr>
        <p:spPr>
          <a:xfrm>
            <a:off x="463550" y="6350"/>
            <a:ext cx="8229600" cy="1143000"/>
          </a:xfrm>
        </p:spPr>
        <p:txBody>
          <a:bodyPr>
            <a:norm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sz="40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Times New Roman" charset="0"/>
                <a:cs typeface="Times New Roman" charset="0"/>
              </a:rPr>
              <a:t>Merit Systems Principles</a:t>
            </a:r>
          </a:p>
        </p:txBody>
      </p:sp>
      <p:sp>
        <p:nvSpPr>
          <p:cNvPr id="22531" name="Rectangle 3"/>
          <p:cNvSpPr>
            <a:spLocks noGrp="1" noChangeArrowheads="1"/>
          </p:cNvSpPr>
          <p:nvPr>
            <p:ph idx="4294967295"/>
          </p:nvPr>
        </p:nvSpPr>
        <p:spPr>
          <a:xfrm>
            <a:off x="457200" y="1066800"/>
            <a:ext cx="8229600" cy="4495800"/>
          </a:xfrm>
        </p:spPr>
        <p:txBody>
          <a:bodyPr/>
          <a:lstStyle/>
          <a:p>
            <a:pPr eaLnBrk="1" hangingPunct="1">
              <a:lnSpc>
                <a:spcPct val="90000"/>
              </a:lnSpc>
              <a:spcBef>
                <a:spcPct val="50000"/>
              </a:spcBef>
            </a:pPr>
            <a:r>
              <a:rPr lang="en-US" sz="2500" b="1" smtClean="0">
                <a:latin typeface="Times New Roman" pitchFamily="18" charset="0"/>
                <a:cs typeface="Times New Roman" pitchFamily="18" charset="0"/>
              </a:rPr>
              <a:t>Recruit, select, and advance on the basis of merit after fair and open competition</a:t>
            </a:r>
          </a:p>
          <a:p>
            <a:pPr eaLnBrk="1" hangingPunct="1">
              <a:lnSpc>
                <a:spcPct val="90000"/>
              </a:lnSpc>
              <a:spcBef>
                <a:spcPct val="50000"/>
              </a:spcBef>
            </a:pPr>
            <a:r>
              <a:rPr lang="en-US" sz="2500" b="1" smtClean="0">
                <a:latin typeface="Times New Roman" pitchFamily="18" charset="0"/>
                <a:cs typeface="Times New Roman" pitchFamily="18" charset="0"/>
              </a:rPr>
              <a:t>Treat employees and applicants fairly and equitably</a:t>
            </a:r>
          </a:p>
          <a:p>
            <a:pPr eaLnBrk="1" hangingPunct="1">
              <a:lnSpc>
                <a:spcPct val="90000"/>
              </a:lnSpc>
              <a:spcBef>
                <a:spcPct val="50000"/>
              </a:spcBef>
            </a:pPr>
            <a:r>
              <a:rPr lang="en-US" sz="2500" b="1" smtClean="0">
                <a:latin typeface="Times New Roman" pitchFamily="18" charset="0"/>
                <a:cs typeface="Times New Roman" pitchFamily="18" charset="0"/>
              </a:rPr>
              <a:t>Provide equal pay for equal work; reward excellent performance</a:t>
            </a:r>
          </a:p>
          <a:p>
            <a:pPr eaLnBrk="1" hangingPunct="1">
              <a:lnSpc>
                <a:spcPct val="90000"/>
              </a:lnSpc>
              <a:spcBef>
                <a:spcPct val="50000"/>
              </a:spcBef>
            </a:pPr>
            <a:r>
              <a:rPr lang="en-US" sz="2500" b="1" smtClean="0">
                <a:latin typeface="Times New Roman" pitchFamily="18" charset="0"/>
                <a:cs typeface="Times New Roman" pitchFamily="18" charset="0"/>
              </a:rPr>
              <a:t>Maintain high standards of integrity, conduct and concern for the public interest</a:t>
            </a:r>
          </a:p>
          <a:p>
            <a:pPr eaLnBrk="1" hangingPunct="1">
              <a:lnSpc>
                <a:spcPct val="90000"/>
              </a:lnSpc>
              <a:spcBef>
                <a:spcPct val="50000"/>
              </a:spcBef>
            </a:pPr>
            <a:r>
              <a:rPr lang="en-US" sz="2500" b="1" smtClean="0">
                <a:latin typeface="Times New Roman" pitchFamily="18" charset="0"/>
                <a:cs typeface="Times New Roman" pitchFamily="18" charset="0"/>
              </a:rPr>
              <a:t>Use human resources effectively and efficiently</a:t>
            </a:r>
          </a:p>
          <a:p>
            <a:pPr eaLnBrk="1" hangingPunct="1">
              <a:lnSpc>
                <a:spcPct val="90000"/>
              </a:lnSpc>
              <a:spcBef>
                <a:spcPct val="50000"/>
              </a:spcBef>
            </a:pPr>
            <a:r>
              <a:rPr lang="en-US" sz="2500" b="1" smtClean="0">
                <a:latin typeface="Times New Roman" pitchFamily="18" charset="0"/>
                <a:cs typeface="Times New Roman" pitchFamily="18" charset="0"/>
              </a:rPr>
              <a:t>Retain or separate employees on the basis of their performance</a:t>
            </a:r>
          </a:p>
          <a:p>
            <a:pPr eaLnBrk="1" hangingPunct="1">
              <a:lnSpc>
                <a:spcPct val="90000"/>
              </a:lnSpc>
              <a:spcBef>
                <a:spcPct val="50000"/>
              </a:spcBef>
            </a:pPr>
            <a:r>
              <a:rPr lang="en-US" sz="2500" b="1" smtClean="0">
                <a:latin typeface="Times New Roman" pitchFamily="18" charset="0"/>
                <a:cs typeface="Times New Roman" pitchFamily="18" charset="0"/>
              </a:rPr>
              <a:t>Provide employees with effective training and education</a:t>
            </a:r>
          </a:p>
          <a:p>
            <a:pPr eaLnBrk="1" hangingPunct="1">
              <a:lnSpc>
                <a:spcPct val="90000"/>
              </a:lnSpc>
              <a:spcBef>
                <a:spcPct val="50000"/>
              </a:spcBef>
            </a:pPr>
            <a:r>
              <a:rPr lang="en-US" sz="2500" b="1" smtClean="0">
                <a:latin typeface="Times New Roman" pitchFamily="18" charset="0"/>
                <a:cs typeface="Times New Roman" pitchFamily="18" charset="0"/>
              </a:rPr>
              <a:t>Protect employees from reprisal for lawful disclosures.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idx="4294967295"/>
          </p:nvPr>
        </p:nvSpPr>
        <p:spPr>
          <a:xfrm>
            <a:off x="463550" y="6350"/>
            <a:ext cx="8229600" cy="1143000"/>
          </a:xfrm>
        </p:spPr>
        <p:txBody>
          <a:bodyPr>
            <a:norm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sz="40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Times New Roman" charset="0"/>
                <a:cs typeface="Times New Roman" charset="0"/>
              </a:rPr>
              <a:t>12 Prohibited Personnel Practices</a:t>
            </a:r>
          </a:p>
        </p:txBody>
      </p:sp>
      <p:sp>
        <p:nvSpPr>
          <p:cNvPr id="23555" name="Rectangle 3"/>
          <p:cNvSpPr>
            <a:spLocks noGrp="1" noChangeArrowheads="1"/>
          </p:cNvSpPr>
          <p:nvPr>
            <p:ph idx="4294967295"/>
          </p:nvPr>
        </p:nvSpPr>
        <p:spPr>
          <a:xfrm>
            <a:off x="381000" y="990600"/>
            <a:ext cx="8458200" cy="4724400"/>
          </a:xfrm>
        </p:spPr>
        <p:txBody>
          <a:bodyPr/>
          <a:lstStyle/>
          <a:p>
            <a:pPr eaLnBrk="1" hangingPunct="1">
              <a:lnSpc>
                <a:spcPct val="80000"/>
              </a:lnSpc>
              <a:spcBef>
                <a:spcPct val="50000"/>
              </a:spcBef>
            </a:pPr>
            <a:r>
              <a:rPr lang="en-US" sz="2000" b="1" smtClean="0">
                <a:latin typeface="Times New Roman" pitchFamily="18" charset="0"/>
                <a:cs typeface="Times New Roman" pitchFamily="18" charset="0"/>
              </a:rPr>
              <a:t>Generally stated, § 2302(b) provides that a federal employee authorized to take, direct others to take, recommend or approve any personnel action may </a:t>
            </a:r>
            <a:r>
              <a:rPr lang="en-US" sz="2000" b="1" i="1" u="sng" smtClean="0">
                <a:latin typeface="Times New Roman" pitchFamily="18" charset="0"/>
                <a:cs typeface="Times New Roman" pitchFamily="18" charset="0"/>
              </a:rPr>
              <a:t>not</a:t>
            </a:r>
            <a:r>
              <a:rPr lang="en-US" sz="2000" b="1" smtClean="0">
                <a:latin typeface="Times New Roman" pitchFamily="18" charset="0"/>
                <a:cs typeface="Times New Roman" pitchFamily="18" charset="0"/>
              </a:rPr>
              <a:t>:</a:t>
            </a:r>
          </a:p>
          <a:p>
            <a:pPr lvl="1" eaLnBrk="1" hangingPunct="1">
              <a:lnSpc>
                <a:spcPct val="80000"/>
              </a:lnSpc>
              <a:spcBef>
                <a:spcPct val="50000"/>
              </a:spcBef>
            </a:pPr>
            <a:r>
              <a:rPr lang="en-US" sz="2000" smtClean="0">
                <a:latin typeface="Times New Roman" pitchFamily="18" charset="0"/>
                <a:cs typeface="Times New Roman" pitchFamily="18" charset="0"/>
              </a:rPr>
              <a:t>Discriminate against an employee or applicant based on race, color, religion, sex, national origin, age, handicapping condition, marital status, or political affiliation;</a:t>
            </a:r>
          </a:p>
          <a:p>
            <a:pPr lvl="1" eaLnBrk="1" hangingPunct="1">
              <a:lnSpc>
                <a:spcPct val="80000"/>
              </a:lnSpc>
              <a:spcBef>
                <a:spcPct val="50000"/>
              </a:spcBef>
            </a:pPr>
            <a:r>
              <a:rPr lang="en-US" sz="2000" smtClean="0">
                <a:latin typeface="Times New Roman" pitchFamily="18" charset="0"/>
                <a:cs typeface="Times New Roman" pitchFamily="18" charset="0"/>
              </a:rPr>
              <a:t>Solicit or consider employment recommendations based on factors other than personal knowledge or records of job-related abilities or characteristics;</a:t>
            </a:r>
          </a:p>
          <a:p>
            <a:pPr lvl="1" eaLnBrk="1" hangingPunct="1">
              <a:lnSpc>
                <a:spcPct val="80000"/>
              </a:lnSpc>
              <a:spcBef>
                <a:spcPct val="50000"/>
              </a:spcBef>
            </a:pPr>
            <a:r>
              <a:rPr lang="en-US" sz="2000" smtClean="0">
                <a:latin typeface="Times New Roman" pitchFamily="18" charset="0"/>
                <a:cs typeface="Times New Roman" pitchFamily="18" charset="0"/>
              </a:rPr>
              <a:t>Coerce the political activity of any person;</a:t>
            </a:r>
          </a:p>
          <a:p>
            <a:pPr lvl="1" eaLnBrk="1" hangingPunct="1">
              <a:lnSpc>
                <a:spcPct val="80000"/>
              </a:lnSpc>
              <a:spcBef>
                <a:spcPct val="50000"/>
              </a:spcBef>
            </a:pPr>
            <a:r>
              <a:rPr lang="en-US" sz="2000" smtClean="0">
                <a:latin typeface="Times New Roman" pitchFamily="18" charset="0"/>
                <a:cs typeface="Times New Roman" pitchFamily="18" charset="0"/>
              </a:rPr>
              <a:t>Deceive or willfully obstruct anyone from competing for employment;</a:t>
            </a:r>
          </a:p>
          <a:p>
            <a:pPr lvl="1" eaLnBrk="1" hangingPunct="1">
              <a:lnSpc>
                <a:spcPct val="80000"/>
              </a:lnSpc>
              <a:spcBef>
                <a:spcPct val="50000"/>
              </a:spcBef>
            </a:pPr>
            <a:r>
              <a:rPr lang="en-US" sz="2000" smtClean="0">
                <a:latin typeface="Times New Roman" pitchFamily="18" charset="0"/>
                <a:cs typeface="Times New Roman" pitchFamily="18" charset="0"/>
              </a:rPr>
              <a:t>Influence anyone to withdraw from competition for any position so as to improve or injure the employment prospects of any other person;</a:t>
            </a:r>
          </a:p>
          <a:p>
            <a:pPr lvl="1" eaLnBrk="1" hangingPunct="1">
              <a:lnSpc>
                <a:spcPct val="80000"/>
              </a:lnSpc>
              <a:spcBef>
                <a:spcPct val="50000"/>
              </a:spcBef>
            </a:pPr>
            <a:r>
              <a:rPr lang="en-US" sz="2000" smtClean="0">
                <a:latin typeface="Times New Roman" pitchFamily="18" charset="0"/>
                <a:cs typeface="Times New Roman" pitchFamily="18" charset="0"/>
              </a:rPr>
              <a:t>Give an unauthorized preference or advantage to anyone so as to improve or injure the employment prospects of any particular employee or applicant;</a:t>
            </a:r>
          </a:p>
          <a:p>
            <a:pPr lvl="1" eaLnBrk="1" hangingPunct="1">
              <a:lnSpc>
                <a:spcPct val="80000"/>
              </a:lnSpc>
              <a:spcBef>
                <a:spcPct val="50000"/>
              </a:spcBef>
            </a:pPr>
            <a:r>
              <a:rPr lang="en-US" sz="2000" smtClean="0">
                <a:latin typeface="Times New Roman" pitchFamily="18" charset="0"/>
                <a:cs typeface="Times New Roman" pitchFamily="18" charset="0"/>
              </a:rPr>
              <a:t>Engage in nepotism (</a:t>
            </a:r>
            <a:r>
              <a:rPr lang="en-US" sz="2000" i="1" smtClean="0">
                <a:latin typeface="Times New Roman" pitchFamily="18" charset="0"/>
                <a:cs typeface="Times New Roman" pitchFamily="18" charset="0"/>
              </a:rPr>
              <a:t>i.e.</a:t>
            </a:r>
            <a:r>
              <a:rPr lang="en-US" sz="2000" smtClean="0">
                <a:latin typeface="Times New Roman" pitchFamily="18" charset="0"/>
                <a:cs typeface="Times New Roman" pitchFamily="18" charset="0"/>
              </a:rPr>
              <a:t>, hire, promote, or advocate the hiring or promotion of relatives);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idx="4294967295"/>
          </p:nvPr>
        </p:nvSpPr>
        <p:spPr>
          <a:xfrm>
            <a:off x="609600" y="304800"/>
            <a:ext cx="7924800" cy="1143000"/>
          </a:xfrm>
        </p:spPr>
        <p:txBody>
          <a:bodyPr>
            <a:norm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sz="4000" b="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Times New Roman" charset="0"/>
                <a:cs typeface="Times New Roman" charset="0"/>
              </a:rPr>
              <a:t>12 Prohibited Personnel Practices</a:t>
            </a:r>
          </a:p>
        </p:txBody>
      </p:sp>
      <p:sp>
        <p:nvSpPr>
          <p:cNvPr id="24579" name="Rectangle 3"/>
          <p:cNvSpPr>
            <a:spLocks noGrp="1" noChangeArrowheads="1"/>
          </p:cNvSpPr>
          <p:nvPr>
            <p:ph idx="4294967295"/>
          </p:nvPr>
        </p:nvSpPr>
        <p:spPr>
          <a:xfrm>
            <a:off x="304800" y="1600200"/>
            <a:ext cx="8458200" cy="4191000"/>
          </a:xfrm>
        </p:spPr>
        <p:txBody>
          <a:bodyPr/>
          <a:lstStyle/>
          <a:p>
            <a:pPr eaLnBrk="1" hangingPunct="1">
              <a:lnSpc>
                <a:spcPct val="90000"/>
              </a:lnSpc>
            </a:pPr>
            <a:r>
              <a:rPr lang="en-US" sz="2000" b="1" smtClean="0">
                <a:latin typeface="Times New Roman" pitchFamily="18" charset="0"/>
                <a:cs typeface="Times New Roman" pitchFamily="18" charset="0"/>
              </a:rPr>
              <a:t>Continued:</a:t>
            </a:r>
          </a:p>
          <a:p>
            <a:pPr lvl="1" eaLnBrk="1" hangingPunct="1">
              <a:lnSpc>
                <a:spcPct val="90000"/>
              </a:lnSpc>
            </a:pPr>
            <a:r>
              <a:rPr lang="en-US" sz="2000" smtClean="0">
                <a:latin typeface="Times New Roman" pitchFamily="18" charset="0"/>
                <a:cs typeface="Times New Roman" pitchFamily="18" charset="0"/>
              </a:rPr>
              <a:t>Engage in reprisal for whistleblowing ;</a:t>
            </a:r>
          </a:p>
          <a:p>
            <a:pPr lvl="1" eaLnBrk="1" hangingPunct="1">
              <a:lnSpc>
                <a:spcPct val="90000"/>
              </a:lnSpc>
            </a:pPr>
            <a:r>
              <a:rPr lang="en-US" sz="2000" smtClean="0">
                <a:latin typeface="Times New Roman" pitchFamily="18" charset="0"/>
                <a:cs typeface="Times New Roman" pitchFamily="18" charset="0"/>
              </a:rPr>
              <a:t>Take, fail to take, or threaten to take or fail to take a personnel action against an employee or applicant for exercising an appeal, complaint, or grievance right; testifying for or assisting another in exercising such a right; cooperating with or disclosing information to the Special Counsel or to an Inspector General; or refusing to obey an order that would require the individual to violate a law;</a:t>
            </a:r>
          </a:p>
          <a:p>
            <a:pPr lvl="1" eaLnBrk="1" hangingPunct="1">
              <a:lnSpc>
                <a:spcPct val="90000"/>
              </a:lnSpc>
            </a:pPr>
            <a:r>
              <a:rPr lang="en-US" sz="2000" smtClean="0">
                <a:latin typeface="Times New Roman" pitchFamily="18" charset="0"/>
                <a:cs typeface="Times New Roman" pitchFamily="18" charset="0"/>
              </a:rPr>
              <a:t>Discriminate based on personal conduct which is not adverse to the on-the-job performance of an employee, applicant, or others;</a:t>
            </a:r>
          </a:p>
          <a:p>
            <a:pPr lvl="1" eaLnBrk="1" hangingPunct="1">
              <a:lnSpc>
                <a:spcPct val="90000"/>
              </a:lnSpc>
            </a:pPr>
            <a:r>
              <a:rPr lang="en-US" sz="2000" smtClean="0">
                <a:latin typeface="Times New Roman" pitchFamily="18" charset="0"/>
                <a:cs typeface="Times New Roman" pitchFamily="18" charset="0"/>
              </a:rPr>
              <a:t>Take or fail to take, recommend, or approve a personnel action if taking or failing to take such an action would violate a veterans’ preference requirement; and</a:t>
            </a:r>
          </a:p>
          <a:p>
            <a:pPr lvl="1" eaLnBrk="1" hangingPunct="1">
              <a:lnSpc>
                <a:spcPct val="90000"/>
              </a:lnSpc>
            </a:pPr>
            <a:r>
              <a:rPr lang="en-US" sz="2000" smtClean="0">
                <a:latin typeface="Times New Roman" pitchFamily="18" charset="0"/>
                <a:cs typeface="Times New Roman" pitchFamily="18" charset="0"/>
              </a:rPr>
              <a:t>Take or fail to take a personnel action, if taking or failing to take action would violate any law, rule or regulation implementing or directly concerning merit system principles at </a:t>
            </a:r>
            <a:r>
              <a:rPr lang="en-US" sz="2000" u="sng" smtClean="0">
                <a:solidFill>
                  <a:schemeClr val="accent2"/>
                </a:solidFill>
                <a:latin typeface="Times New Roman" pitchFamily="18" charset="0"/>
                <a:cs typeface="Times New Roman" pitchFamily="18" charset="0"/>
              </a:rPr>
              <a:t>5 U.S.C. § 2301</a:t>
            </a:r>
            <a:r>
              <a:rPr lang="en-US" sz="200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p:txBody>
          <a:bodyPr>
            <a:norm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Times New Roman" charset="0"/>
                <a:cs typeface="Times New Roman" charset="0"/>
              </a:rPr>
              <a:t>Why are we here?</a:t>
            </a:r>
          </a:p>
        </p:txBody>
      </p:sp>
      <p:sp>
        <p:nvSpPr>
          <p:cNvPr id="7171" name="Rectangle 3"/>
          <p:cNvSpPr>
            <a:spLocks noGrp="1" noChangeArrowheads="1"/>
          </p:cNvSpPr>
          <p:nvPr>
            <p:ph idx="4294967295"/>
          </p:nvPr>
        </p:nvSpPr>
        <p:spPr/>
        <p:txBody>
          <a:bodyPr/>
          <a:lstStyle/>
          <a:p>
            <a:pPr eaLnBrk="1" hangingPunct="1">
              <a:lnSpc>
                <a:spcPct val="90000"/>
              </a:lnSpc>
            </a:pPr>
            <a:r>
              <a:rPr lang="en-US" sz="2500" smtClean="0">
                <a:latin typeface="Times New Roman" pitchFamily="18" charset="0"/>
                <a:cs typeface="Times New Roman" pitchFamily="18" charset="0"/>
              </a:rPr>
              <a:t>Equal Employment Opportunity Commission (EEOC) established minimum standards and guidelines for agency use in developing anti-harassment policy and complaint procedures that should contain, at a minimum, the following elements:</a:t>
            </a:r>
          </a:p>
          <a:p>
            <a:pPr lvl="1" eaLnBrk="1" hangingPunct="1">
              <a:lnSpc>
                <a:spcPct val="90000"/>
              </a:lnSpc>
            </a:pPr>
            <a:r>
              <a:rPr lang="en-US" sz="1800" b="1" smtClean="0">
                <a:latin typeface="Times New Roman" pitchFamily="18" charset="0"/>
                <a:cs typeface="Times New Roman" pitchFamily="18" charset="0"/>
              </a:rPr>
              <a:t>A clear explanation of prohibited conduct; </a:t>
            </a:r>
          </a:p>
          <a:p>
            <a:pPr lvl="1" eaLnBrk="1" hangingPunct="1">
              <a:lnSpc>
                <a:spcPct val="90000"/>
              </a:lnSpc>
            </a:pPr>
            <a:r>
              <a:rPr lang="en-US" sz="1800" b="1" smtClean="0">
                <a:latin typeface="Times New Roman" pitchFamily="18" charset="0"/>
                <a:cs typeface="Times New Roman" pitchFamily="18" charset="0"/>
              </a:rPr>
              <a:t>Assurance that employees who make claims of harassment or provide information related to such claims will be protected against retaliation; </a:t>
            </a:r>
          </a:p>
          <a:p>
            <a:pPr lvl="1" eaLnBrk="1" hangingPunct="1">
              <a:lnSpc>
                <a:spcPct val="90000"/>
              </a:lnSpc>
            </a:pPr>
            <a:r>
              <a:rPr lang="en-US" sz="1800" b="1" smtClean="0">
                <a:latin typeface="Times New Roman" pitchFamily="18" charset="0"/>
                <a:cs typeface="Times New Roman" pitchFamily="18" charset="0"/>
              </a:rPr>
              <a:t>A clearly described complaint process that provides accessible avenues for complainants; </a:t>
            </a:r>
          </a:p>
          <a:p>
            <a:pPr lvl="1" eaLnBrk="1" hangingPunct="1">
              <a:lnSpc>
                <a:spcPct val="90000"/>
              </a:lnSpc>
            </a:pPr>
            <a:r>
              <a:rPr lang="en-US" sz="1800" b="1" smtClean="0">
                <a:latin typeface="Times New Roman" pitchFamily="18" charset="0"/>
                <a:cs typeface="Times New Roman" pitchFamily="18" charset="0"/>
              </a:rPr>
              <a:t>Assurance that the employer will protect the confidentiality of the individuals bringing harassment claims to the extent possible; </a:t>
            </a:r>
          </a:p>
          <a:p>
            <a:pPr lvl="1" eaLnBrk="1" hangingPunct="1">
              <a:lnSpc>
                <a:spcPct val="90000"/>
              </a:lnSpc>
            </a:pPr>
            <a:r>
              <a:rPr lang="en-US" sz="1800" b="1" smtClean="0">
                <a:latin typeface="Times New Roman" pitchFamily="18" charset="0"/>
                <a:cs typeface="Times New Roman" pitchFamily="18" charset="0"/>
              </a:rPr>
              <a:t>A complaint process that provides a prompt, thorough, and impartial investigation; and </a:t>
            </a:r>
          </a:p>
          <a:p>
            <a:pPr lvl="1" eaLnBrk="1" hangingPunct="1">
              <a:lnSpc>
                <a:spcPct val="90000"/>
              </a:lnSpc>
            </a:pPr>
            <a:r>
              <a:rPr lang="en-US" sz="1800" b="1" smtClean="0">
                <a:latin typeface="Times New Roman" pitchFamily="18" charset="0"/>
                <a:cs typeface="Times New Roman" pitchFamily="18" charset="0"/>
              </a:rPr>
              <a:t>Assurance that the employer will take immediate and appropriate corrective action when it determines that harassment has occurred.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idx="4294967295"/>
          </p:nvPr>
        </p:nvSpPr>
        <p:spPr>
          <a:xfrm>
            <a:off x="463550" y="122238"/>
            <a:ext cx="8229600" cy="1143000"/>
          </a:xfrm>
        </p:spPr>
        <p:txBody>
          <a:bodyPr>
            <a:norm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sz="34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Times New Roman" charset="0"/>
                <a:cs typeface="Times New Roman" charset="0"/>
              </a:rPr>
              <a:t>Protected Activity: </a:t>
            </a:r>
            <a:br>
              <a:rPr lang="en-US" sz="34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Times New Roman" charset="0"/>
                <a:cs typeface="Times New Roman" charset="0"/>
              </a:rPr>
            </a:br>
            <a:r>
              <a:rPr lang="en-US" sz="34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Times New Roman" charset="0"/>
                <a:cs typeface="Times New Roman" charset="0"/>
              </a:rPr>
              <a:t>Opposition to Discriminatory Practice</a:t>
            </a:r>
          </a:p>
        </p:txBody>
      </p:sp>
      <p:sp>
        <p:nvSpPr>
          <p:cNvPr id="25603" name="Rectangle 3"/>
          <p:cNvSpPr>
            <a:spLocks noGrp="1" noChangeArrowheads="1"/>
          </p:cNvSpPr>
          <p:nvPr>
            <p:ph idx="4294967295"/>
          </p:nvPr>
        </p:nvSpPr>
        <p:spPr>
          <a:xfrm>
            <a:off x="533400" y="1219200"/>
            <a:ext cx="8001000" cy="3856038"/>
          </a:xfrm>
        </p:spPr>
        <p:txBody>
          <a:bodyPr/>
          <a:lstStyle/>
          <a:p>
            <a:pPr eaLnBrk="1" hangingPunct="1">
              <a:lnSpc>
                <a:spcPct val="90000"/>
              </a:lnSpc>
            </a:pPr>
            <a:r>
              <a:rPr lang="en-US" sz="2300" b="1" smtClean="0">
                <a:latin typeface="Times New Roman" pitchFamily="18" charset="0"/>
                <a:cs typeface="Times New Roman" pitchFamily="18" charset="0"/>
              </a:rPr>
              <a:t>Opposition to a discriminatory practice</a:t>
            </a:r>
            <a:r>
              <a:rPr lang="en-US" sz="2300" smtClean="0">
                <a:latin typeface="Times New Roman" pitchFamily="18" charset="0"/>
                <a:cs typeface="Times New Roman" pitchFamily="18" charset="0"/>
              </a:rPr>
              <a:t> </a:t>
            </a:r>
          </a:p>
          <a:p>
            <a:pPr lvl="1" eaLnBrk="1" hangingPunct="1">
              <a:lnSpc>
                <a:spcPct val="90000"/>
              </a:lnSpc>
            </a:pPr>
            <a:r>
              <a:rPr lang="en-US" sz="2300" smtClean="0">
                <a:latin typeface="Times New Roman" pitchFamily="18" charset="0"/>
                <a:cs typeface="Times New Roman" pitchFamily="18" charset="0"/>
              </a:rPr>
              <a:t>The anti-retaliation provisions make it unlawful to discriminate against an individual because s/he has opposed any practice made unlawful by Title VII, the ADEA, the EPA, or the Rehab Act.</a:t>
            </a:r>
          </a:p>
          <a:p>
            <a:pPr lvl="1" eaLnBrk="1" hangingPunct="1">
              <a:lnSpc>
                <a:spcPct val="90000"/>
              </a:lnSpc>
            </a:pPr>
            <a:r>
              <a:rPr lang="en-US" sz="2300" smtClean="0">
                <a:latin typeface="Times New Roman" pitchFamily="18" charset="0"/>
                <a:cs typeface="Times New Roman" pitchFamily="18" charset="0"/>
              </a:rPr>
              <a:t>A complaint amounts to protected opposition only if the individual </a:t>
            </a:r>
            <a:r>
              <a:rPr lang="en-US" sz="2300" smtClean="0">
                <a:solidFill>
                  <a:srgbClr val="FF0066"/>
                </a:solidFill>
                <a:latin typeface="Times New Roman" pitchFamily="18" charset="0"/>
                <a:cs typeface="Times New Roman" pitchFamily="18" charset="0"/>
              </a:rPr>
              <a:t>explicitly or implicitly</a:t>
            </a:r>
            <a:r>
              <a:rPr lang="en-US" sz="2300" smtClean="0">
                <a:latin typeface="Times New Roman" pitchFamily="18" charset="0"/>
                <a:cs typeface="Times New Roman" pitchFamily="18" charset="0"/>
              </a:rPr>
              <a:t> communicates a belief that the practice constitutes unlawful employment discrimination.</a:t>
            </a:r>
          </a:p>
          <a:p>
            <a:pPr lvl="1" eaLnBrk="1" hangingPunct="1">
              <a:lnSpc>
                <a:spcPct val="90000"/>
              </a:lnSpc>
            </a:pPr>
            <a:r>
              <a:rPr lang="en-US" sz="2300" smtClean="0">
                <a:latin typeface="Times New Roman" pitchFamily="18" charset="0"/>
                <a:cs typeface="Times New Roman" pitchFamily="18" charset="0"/>
              </a:rPr>
              <a:t>The opposition clause does not require the person be correct in their belief that the agency’s employment practice they opposed actually violated Title VII, the ADEA, the EPA, and/or the Rehab Act.  </a:t>
            </a:r>
          </a:p>
          <a:p>
            <a:pPr lvl="1" eaLnBrk="1" hangingPunct="1">
              <a:lnSpc>
                <a:spcPct val="90000"/>
              </a:lnSpc>
            </a:pPr>
            <a:r>
              <a:rPr lang="en-US" sz="2300" smtClean="0">
                <a:latin typeface="Times New Roman" pitchFamily="18" charset="0"/>
                <a:cs typeface="Times New Roman" pitchFamily="18" charset="0"/>
              </a:rPr>
              <a:t>The opposition clause protects the individual provided that they had a </a:t>
            </a:r>
            <a:r>
              <a:rPr lang="en-US" sz="2300" smtClean="0">
                <a:solidFill>
                  <a:srgbClr val="FF0066"/>
                </a:solidFill>
                <a:latin typeface="Times New Roman" pitchFamily="18" charset="0"/>
                <a:cs typeface="Times New Roman" pitchFamily="18" charset="0"/>
              </a:rPr>
              <a:t>good faith and reasonable belief</a:t>
            </a:r>
            <a:r>
              <a:rPr lang="en-US" sz="2300" smtClean="0">
                <a:latin typeface="Times New Roman" pitchFamily="18" charset="0"/>
                <a:cs typeface="Times New Roman" pitchFamily="18" charset="0"/>
              </a:rPr>
              <a:t> that a violation of the EEO statutes had or was occurring.  </a:t>
            </a:r>
            <a:endParaRPr lang="en-US" sz="23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idx="4294967295"/>
          </p:nvPr>
        </p:nvSpPr>
        <p:spPr>
          <a:xfrm>
            <a:off x="463550" y="-66675"/>
            <a:ext cx="8229600" cy="1143001"/>
          </a:xfrm>
        </p:spPr>
        <p:txBody>
          <a:bodyPr>
            <a:norm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sz="32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Times New Roman" charset="0"/>
                <a:cs typeface="Times New Roman" charset="0"/>
              </a:rPr>
              <a:t>Protected Activity:</a:t>
            </a:r>
            <a:br>
              <a:rPr lang="en-US" sz="32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Times New Roman" charset="0"/>
                <a:cs typeface="Times New Roman" charset="0"/>
              </a:rPr>
            </a:br>
            <a:r>
              <a:rPr lang="en-US" sz="32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Times New Roman" charset="0"/>
                <a:cs typeface="Times New Roman" charset="0"/>
              </a:rPr>
              <a:t>Participation in the EEO Process</a:t>
            </a:r>
          </a:p>
        </p:txBody>
      </p:sp>
      <p:sp>
        <p:nvSpPr>
          <p:cNvPr id="26627" name="Rectangle 3"/>
          <p:cNvSpPr>
            <a:spLocks noGrp="1" noChangeArrowheads="1"/>
          </p:cNvSpPr>
          <p:nvPr>
            <p:ph idx="4294967295"/>
          </p:nvPr>
        </p:nvSpPr>
        <p:spPr>
          <a:xfrm>
            <a:off x="457200" y="1066800"/>
            <a:ext cx="8229600" cy="5257800"/>
          </a:xfrm>
        </p:spPr>
        <p:txBody>
          <a:bodyPr/>
          <a:lstStyle/>
          <a:p>
            <a:pPr eaLnBrk="1" hangingPunct="1">
              <a:lnSpc>
                <a:spcPct val="80000"/>
              </a:lnSpc>
            </a:pPr>
            <a:r>
              <a:rPr lang="en-US" sz="2800" b="1" smtClean="0">
                <a:latin typeface="Times New Roman" pitchFamily="18" charset="0"/>
                <a:cs typeface="Times New Roman" pitchFamily="18" charset="0"/>
              </a:rPr>
              <a:t>Participating in the EEO process</a:t>
            </a:r>
            <a:r>
              <a:rPr lang="en-US" sz="2000" smtClean="0">
                <a:latin typeface="Times New Roman" pitchFamily="18" charset="0"/>
                <a:cs typeface="Times New Roman" pitchFamily="18" charset="0"/>
              </a:rPr>
              <a:t>. </a:t>
            </a:r>
            <a:br>
              <a:rPr lang="en-US" sz="2000" smtClean="0">
                <a:latin typeface="Times New Roman" pitchFamily="18" charset="0"/>
                <a:cs typeface="Times New Roman" pitchFamily="18" charset="0"/>
              </a:rPr>
            </a:br>
            <a:endParaRPr lang="en-US" sz="2000" smtClean="0">
              <a:latin typeface="Times New Roman" pitchFamily="18" charset="0"/>
              <a:cs typeface="Times New Roman" pitchFamily="18" charset="0"/>
            </a:endParaRPr>
          </a:p>
          <a:p>
            <a:pPr lvl="1" eaLnBrk="1" hangingPunct="1">
              <a:lnSpc>
                <a:spcPct val="80000"/>
              </a:lnSpc>
            </a:pPr>
            <a:r>
              <a:rPr lang="en-US" sz="2400" smtClean="0">
                <a:latin typeface="Times New Roman" pitchFamily="18" charset="0"/>
                <a:cs typeface="Times New Roman" pitchFamily="18" charset="0"/>
              </a:rPr>
              <a:t>Title VII, the ADEA, the EPA, and the Rehab Act make it unlawful to discriminate against any individual because s/he has filed a complaint, testified, assisted, or participated in any manner in an investigation, proceeding, hearing, or litigation under any of the anti-discrimination statutes.  </a:t>
            </a:r>
            <a:br>
              <a:rPr lang="en-US" sz="2400" smtClean="0">
                <a:latin typeface="Times New Roman" pitchFamily="18" charset="0"/>
                <a:cs typeface="Times New Roman" pitchFamily="18" charset="0"/>
              </a:rPr>
            </a:br>
            <a:endParaRPr lang="en-US" sz="2400" smtClean="0">
              <a:latin typeface="Times New Roman" pitchFamily="18" charset="0"/>
              <a:cs typeface="Times New Roman" pitchFamily="18" charset="0"/>
            </a:endParaRPr>
          </a:p>
          <a:p>
            <a:pPr lvl="1" eaLnBrk="1" hangingPunct="1">
              <a:lnSpc>
                <a:spcPct val="80000"/>
              </a:lnSpc>
            </a:pPr>
            <a:r>
              <a:rPr lang="en-US" sz="2400" smtClean="0">
                <a:latin typeface="Times New Roman" pitchFamily="18" charset="0"/>
                <a:cs typeface="Times New Roman" pitchFamily="18" charset="0"/>
              </a:rPr>
              <a:t> While the opposition clause applies only to those who protest practices that they reasonably and in good faith believe are unlawful, the participation clause applies to all individuals who participate in the EEO complaints process. </a:t>
            </a:r>
            <a:br>
              <a:rPr lang="en-US" sz="2400" smtClean="0">
                <a:latin typeface="Times New Roman" pitchFamily="18" charset="0"/>
                <a:cs typeface="Times New Roman" pitchFamily="18" charset="0"/>
              </a:rPr>
            </a:br>
            <a:endParaRPr lang="en-US" sz="2400" smtClean="0">
              <a:latin typeface="Times New Roman" pitchFamily="18" charset="0"/>
              <a:cs typeface="Times New Roman" pitchFamily="18" charset="0"/>
            </a:endParaRPr>
          </a:p>
          <a:p>
            <a:pPr lvl="1" eaLnBrk="1" hangingPunct="1">
              <a:lnSpc>
                <a:spcPct val="80000"/>
              </a:lnSpc>
              <a:spcBef>
                <a:spcPct val="50000"/>
              </a:spcBef>
            </a:pPr>
            <a:r>
              <a:rPr lang="en-US" sz="2400" smtClean="0">
                <a:latin typeface="Times New Roman" pitchFamily="18" charset="0"/>
                <a:cs typeface="Times New Roman" pitchFamily="18" charset="0"/>
              </a:rPr>
              <a:t>An agency can be found liable for retaliating against an individual for filing an EEO complaint regardless of the merits or reasonableness of the original complaint.</a:t>
            </a:r>
          </a:p>
          <a:p>
            <a:pPr lvl="1" eaLnBrk="1" hangingPunct="1">
              <a:lnSpc>
                <a:spcPct val="80000"/>
              </a:lnSpc>
              <a:buFont typeface="Wingdings" pitchFamily="2" charset="2"/>
              <a:buNone/>
            </a:pPr>
            <a:endParaRPr lang="en-US" sz="24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6" descr="USUHS SEAL.jpg"/>
          <p:cNvPicPr>
            <a:picLocks noChangeAspect="1"/>
          </p:cNvPicPr>
          <p:nvPr/>
        </p:nvPicPr>
        <p:blipFill>
          <a:blip r:embed="rId2" cstate="print"/>
          <a:srcRect/>
          <a:stretch>
            <a:fillRect/>
          </a:stretch>
        </p:blipFill>
        <p:spPr bwMode="auto">
          <a:xfrm>
            <a:off x="3810000" y="762000"/>
            <a:ext cx="1481138" cy="1450975"/>
          </a:xfrm>
          <a:prstGeom prst="rect">
            <a:avLst/>
          </a:prstGeom>
          <a:noFill/>
          <a:ln w="9525">
            <a:noFill/>
            <a:miter lim="800000"/>
            <a:headEnd/>
            <a:tailEnd/>
          </a:ln>
        </p:spPr>
      </p:pic>
      <p:pic>
        <p:nvPicPr>
          <p:cNvPr id="27651" name="Picture 3" descr="BD21318_"/>
          <p:cNvPicPr>
            <a:picLocks noChangeAspect="1" noChangeArrowheads="1"/>
          </p:cNvPicPr>
          <p:nvPr/>
        </p:nvPicPr>
        <p:blipFill>
          <a:blip r:embed="rId3" cstate="print"/>
          <a:srcRect/>
          <a:stretch>
            <a:fillRect/>
          </a:stretch>
        </p:blipFill>
        <p:spPr bwMode="auto">
          <a:xfrm>
            <a:off x="1066800" y="5791200"/>
            <a:ext cx="7121525" cy="192088"/>
          </a:xfrm>
          <a:prstGeom prst="rect">
            <a:avLst/>
          </a:prstGeom>
          <a:noFill/>
          <a:ln w="9525">
            <a:noFill/>
            <a:miter lim="800000"/>
            <a:headEnd/>
            <a:tailEnd/>
          </a:ln>
        </p:spPr>
      </p:pic>
      <p:sp>
        <p:nvSpPr>
          <p:cNvPr id="27652" name="Text Box 4"/>
          <p:cNvSpPr txBox="1">
            <a:spLocks noChangeArrowheads="1"/>
          </p:cNvSpPr>
          <p:nvPr/>
        </p:nvSpPr>
        <p:spPr bwMode="auto">
          <a:xfrm>
            <a:off x="228600" y="228600"/>
            <a:ext cx="8686800" cy="6307138"/>
          </a:xfrm>
          <a:prstGeom prst="rect">
            <a:avLst/>
          </a:prstGeom>
          <a:noFill/>
          <a:ln w="12700">
            <a:noFill/>
            <a:miter lim="800000"/>
            <a:headEnd/>
            <a:tailEnd/>
          </a:ln>
        </p:spPr>
        <p:txBody>
          <a:bodyPr>
            <a:spAutoFit/>
          </a:bodyPr>
          <a:lstStyle/>
          <a:p>
            <a:pPr algn="ctr">
              <a:spcBef>
                <a:spcPct val="50000"/>
              </a:spcBef>
            </a:pPr>
            <a:r>
              <a:rPr lang="en-US" sz="3200">
                <a:latin typeface="Times New Roman" pitchFamily="18" charset="0"/>
                <a:cs typeface="Times New Roman" pitchFamily="18" charset="0"/>
              </a:rPr>
              <a:t>This Certifies that </a:t>
            </a:r>
          </a:p>
          <a:p>
            <a:pPr algn="ctr">
              <a:spcBef>
                <a:spcPct val="50000"/>
              </a:spcBef>
            </a:pPr>
            <a:endParaRPr lang="en-US" sz="2800" u="sng">
              <a:latin typeface="Times New Roman" pitchFamily="18" charset="0"/>
              <a:cs typeface="Times New Roman" pitchFamily="18" charset="0"/>
            </a:endParaRPr>
          </a:p>
          <a:p>
            <a:pPr algn="ctr">
              <a:spcBef>
                <a:spcPct val="50000"/>
              </a:spcBef>
            </a:pPr>
            <a:endParaRPr lang="en-US" sz="2800" u="sng">
              <a:latin typeface="Times New Roman" pitchFamily="18" charset="0"/>
              <a:cs typeface="Times New Roman" pitchFamily="18" charset="0"/>
            </a:endParaRPr>
          </a:p>
          <a:p>
            <a:pPr algn="ctr">
              <a:spcBef>
                <a:spcPct val="50000"/>
              </a:spcBef>
            </a:pPr>
            <a:endParaRPr lang="en-US" sz="2800" u="sng">
              <a:latin typeface="Times New Roman" pitchFamily="18" charset="0"/>
              <a:cs typeface="Times New Roman" pitchFamily="18" charset="0"/>
            </a:endParaRPr>
          </a:p>
          <a:p>
            <a:pPr algn="ctr">
              <a:spcBef>
                <a:spcPct val="50000"/>
              </a:spcBef>
            </a:pPr>
            <a:r>
              <a:rPr lang="en-US" sz="2800" u="sng">
                <a:latin typeface="Times New Roman" pitchFamily="18" charset="0"/>
                <a:cs typeface="Times New Roman" pitchFamily="18" charset="0"/>
              </a:rPr>
              <a:t>					</a:t>
            </a:r>
            <a:br>
              <a:rPr lang="en-US" sz="2800" u="sng">
                <a:latin typeface="Times New Roman" pitchFamily="18" charset="0"/>
                <a:cs typeface="Times New Roman" pitchFamily="18" charset="0"/>
              </a:rPr>
            </a:br>
            <a:r>
              <a:rPr lang="en-US" sz="1400">
                <a:latin typeface="Times New Roman" pitchFamily="18" charset="0"/>
                <a:cs typeface="Times New Roman" pitchFamily="18" charset="0"/>
              </a:rPr>
              <a:t>Name</a:t>
            </a:r>
            <a:r>
              <a:rPr lang="en-US" sz="2800" u="sng">
                <a:latin typeface="Times New Roman" pitchFamily="18" charset="0"/>
                <a:cs typeface="Times New Roman" pitchFamily="18" charset="0"/>
              </a:rPr>
              <a:t/>
            </a:r>
            <a:br>
              <a:rPr lang="en-US" sz="2800" u="sng">
                <a:latin typeface="Times New Roman" pitchFamily="18" charset="0"/>
                <a:cs typeface="Times New Roman" pitchFamily="18" charset="0"/>
              </a:rPr>
            </a:br>
            <a:r>
              <a:rPr lang="en-US" sz="2400">
                <a:latin typeface="Times New Roman" pitchFamily="18" charset="0"/>
                <a:cs typeface="Times New Roman" pitchFamily="18" charset="0"/>
              </a:rPr>
              <a:t>Completed</a:t>
            </a:r>
            <a:r>
              <a:rPr lang="en-US" sz="2800">
                <a:latin typeface="Times New Roman" pitchFamily="18" charset="0"/>
                <a:cs typeface="Times New Roman" pitchFamily="18" charset="0"/>
              </a:rPr>
              <a:t> Equal Employment Opportunity (EEO) </a:t>
            </a:r>
          </a:p>
          <a:p>
            <a:pPr algn="ctr">
              <a:spcBef>
                <a:spcPct val="50000"/>
              </a:spcBef>
            </a:pPr>
            <a:r>
              <a:rPr lang="en-US" sz="2800">
                <a:latin typeface="Times New Roman" pitchFamily="18" charset="0"/>
                <a:cs typeface="Times New Roman" pitchFamily="18" charset="0"/>
              </a:rPr>
              <a:t>Policies and Procedures Training</a:t>
            </a:r>
          </a:p>
          <a:p>
            <a:pPr algn="ctr">
              <a:spcBef>
                <a:spcPct val="50000"/>
              </a:spcBef>
            </a:pPr>
            <a:r>
              <a:rPr lang="en-US" sz="2400">
                <a:latin typeface="Times New Roman" pitchFamily="18" charset="0"/>
                <a:cs typeface="Times New Roman" pitchFamily="18" charset="0"/>
              </a:rPr>
              <a:t> __________</a:t>
            </a:r>
            <a:endParaRPr lang="en-US" sz="2800">
              <a:latin typeface="Times New Roman" pitchFamily="18" charset="0"/>
              <a:cs typeface="Times New Roman" pitchFamily="18" charset="0"/>
            </a:endParaRPr>
          </a:p>
          <a:p>
            <a:pPr algn="ctr">
              <a:spcBef>
                <a:spcPct val="50000"/>
              </a:spcBef>
            </a:pPr>
            <a:r>
              <a:rPr lang="en-US" sz="1400">
                <a:latin typeface="Times New Roman" pitchFamily="18" charset="0"/>
                <a:cs typeface="Times New Roman" pitchFamily="18" charset="0"/>
              </a:rPr>
              <a:t>Date</a:t>
            </a:r>
          </a:p>
          <a:p>
            <a:pPr algn="ctr">
              <a:spcBef>
                <a:spcPct val="50000"/>
              </a:spcBef>
            </a:pPr>
            <a:endParaRPr lang="en-US" sz="2000">
              <a:latin typeface="Times New Roman" pitchFamily="18" charset="0"/>
              <a:cs typeface="Times New Roman" pitchFamily="18" charset="0"/>
            </a:endParaRPr>
          </a:p>
          <a:p>
            <a:pPr algn="ctr">
              <a:spcBef>
                <a:spcPct val="50000"/>
              </a:spcBef>
            </a:pPr>
            <a:r>
              <a:rPr lang="en-US">
                <a:latin typeface="Times New Roman" pitchFamily="18" charset="0"/>
                <a:cs typeface="Times New Roman" pitchFamily="18" charset="0"/>
              </a:rPr>
              <a:t>(Please send this certificate to Ms. Theresa Spriggs, CHR, Room A1040R)</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idx="4294967295"/>
          </p:nvPr>
        </p:nvSpPr>
        <p:spPr>
          <a:xfrm>
            <a:off x="736600" y="420688"/>
            <a:ext cx="7842250" cy="1057275"/>
          </a:xfrm>
        </p:spPr>
        <p:txBody>
          <a:bodyPr>
            <a:norm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sz="48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38100" dist="38100" dir="2700000" algn="tl">
                    <a:srgbClr val="C0C0C0"/>
                  </a:outerShdw>
                </a:effectLst>
                <a:latin typeface="Times New Roman" charset="0"/>
                <a:cs typeface="Times New Roman" charset="0"/>
              </a:rPr>
              <a:t>THE LAW</a:t>
            </a:r>
            <a:r>
              <a:rPr lang="en-US"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 </a:t>
            </a:r>
          </a:p>
        </p:txBody>
      </p:sp>
      <p:sp>
        <p:nvSpPr>
          <p:cNvPr id="8195" name="Rectangle 5"/>
          <p:cNvSpPr>
            <a:spLocks noGrp="1" noChangeArrowheads="1"/>
          </p:cNvSpPr>
          <p:nvPr>
            <p:ph idx="4294967295"/>
          </p:nvPr>
        </p:nvSpPr>
        <p:spPr>
          <a:xfrm>
            <a:off x="3581400" y="1447800"/>
            <a:ext cx="4953000" cy="4648200"/>
          </a:xfrm>
        </p:spPr>
        <p:txBody>
          <a:bodyPr/>
          <a:lstStyle/>
          <a:p>
            <a:pPr eaLnBrk="1" hangingPunct="1">
              <a:lnSpc>
                <a:spcPct val="80000"/>
              </a:lnSpc>
            </a:pPr>
            <a:r>
              <a:rPr lang="en-US" sz="3600" smtClean="0">
                <a:latin typeface="Times New Roman" pitchFamily="18" charset="0"/>
                <a:cs typeface="Times New Roman" pitchFamily="18" charset="0"/>
              </a:rPr>
              <a:t>Civil Rights Act of 1964, requires All </a:t>
            </a:r>
            <a:r>
              <a:rPr lang="en-US" sz="3600" u="sng" smtClean="0">
                <a:latin typeface="Times New Roman" pitchFamily="18" charset="0"/>
                <a:cs typeface="Times New Roman" pitchFamily="18" charset="0"/>
              </a:rPr>
              <a:t>personnel actions</a:t>
            </a:r>
            <a:r>
              <a:rPr lang="en-US" sz="3600" smtClean="0">
                <a:latin typeface="Times New Roman" pitchFamily="18" charset="0"/>
                <a:cs typeface="Times New Roman" pitchFamily="18" charset="0"/>
              </a:rPr>
              <a:t>, affecting </a:t>
            </a:r>
            <a:r>
              <a:rPr lang="en-US" sz="3600" u="sng" smtClean="0">
                <a:latin typeface="Times New Roman" pitchFamily="18" charset="0"/>
                <a:cs typeface="Times New Roman" pitchFamily="18" charset="0"/>
              </a:rPr>
              <a:t>employees or applicants</a:t>
            </a:r>
            <a:r>
              <a:rPr lang="en-US" sz="3600" smtClean="0">
                <a:latin typeface="Times New Roman" pitchFamily="18" charset="0"/>
                <a:cs typeface="Times New Roman" pitchFamily="18" charset="0"/>
              </a:rPr>
              <a:t> for (Federal) employment…Shall be free from any discrimination based on race, color, religion, sex or national origin.</a:t>
            </a:r>
          </a:p>
        </p:txBody>
      </p:sp>
      <p:pic>
        <p:nvPicPr>
          <p:cNvPr id="8196" name="Picture 7" descr="bs00330_"/>
          <p:cNvPicPr>
            <a:picLocks noChangeAspect="1" noChangeArrowheads="1"/>
          </p:cNvPicPr>
          <p:nvPr/>
        </p:nvPicPr>
        <p:blipFill>
          <a:blip r:embed="rId2" cstate="print"/>
          <a:srcRect/>
          <a:stretch>
            <a:fillRect/>
          </a:stretch>
        </p:blipFill>
        <p:spPr bwMode="auto">
          <a:xfrm>
            <a:off x="457200" y="2209800"/>
            <a:ext cx="3124200" cy="3038475"/>
          </a:xfrm>
          <a:prstGeom prst="rect">
            <a:avLst/>
          </a:prstGeom>
          <a:noFill/>
          <a:ln w="9525">
            <a:noFill/>
            <a:miter lim="800000"/>
            <a:headEnd/>
            <a:tailEnd/>
          </a:ln>
        </p:spPr>
      </p:pic>
    </p:spTree>
  </p:cSld>
  <p:clrMapOvr>
    <a:masterClrMapping/>
  </p:clrMapOvr>
  <p:transition>
    <p:check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idx="4294967295"/>
          </p:nvPr>
        </p:nvSpPr>
        <p:spPr>
          <a:xfrm>
            <a:off x="609600" y="304800"/>
            <a:ext cx="7588250" cy="1216025"/>
          </a:xfrm>
        </p:spPr>
        <p:txBody>
          <a:bodyPr>
            <a:norm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sz="34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38100" dist="38100" dir="2700000" algn="tl">
                    <a:srgbClr val="C0C0C0"/>
                  </a:outerShdw>
                </a:effectLst>
                <a:latin typeface="Times New Roman" charset="0"/>
              </a:rPr>
              <a:t>Rehabilitation Act of 1973 and the ADA</a:t>
            </a:r>
          </a:p>
        </p:txBody>
      </p:sp>
      <p:sp>
        <p:nvSpPr>
          <p:cNvPr id="9219" name="Rectangle 3"/>
          <p:cNvSpPr>
            <a:spLocks noGrp="1" noChangeArrowheads="1"/>
          </p:cNvSpPr>
          <p:nvPr>
            <p:ph idx="4294967295"/>
          </p:nvPr>
        </p:nvSpPr>
        <p:spPr>
          <a:xfrm>
            <a:off x="863600" y="1747838"/>
            <a:ext cx="7704138" cy="4100512"/>
          </a:xfrm>
        </p:spPr>
        <p:txBody>
          <a:bodyPr/>
          <a:lstStyle/>
          <a:p>
            <a:pPr eaLnBrk="1" hangingPunct="1"/>
            <a:r>
              <a:rPr lang="en-US" smtClean="0">
                <a:latin typeface="Times New Roman" pitchFamily="18" charset="0"/>
              </a:rPr>
              <a:t>No </a:t>
            </a:r>
            <a:r>
              <a:rPr lang="en-US" u="sng" smtClean="0">
                <a:latin typeface="Times New Roman" pitchFamily="18" charset="0"/>
              </a:rPr>
              <a:t>personnel actions</a:t>
            </a:r>
            <a:r>
              <a:rPr lang="en-US" smtClean="0">
                <a:latin typeface="Times New Roman" pitchFamily="18" charset="0"/>
              </a:rPr>
              <a:t> may be made which are based on real, perceived or a history of disability.</a:t>
            </a:r>
            <a:br>
              <a:rPr lang="en-US" smtClean="0">
                <a:latin typeface="Times New Roman" pitchFamily="18" charset="0"/>
              </a:rPr>
            </a:br>
            <a:endParaRPr lang="en-US" smtClean="0">
              <a:latin typeface="Times New Roman" pitchFamily="18" charset="0"/>
            </a:endParaRPr>
          </a:p>
          <a:p>
            <a:pPr eaLnBrk="1" hangingPunct="1"/>
            <a:r>
              <a:rPr lang="en-US" u="sng" smtClean="0">
                <a:latin typeface="Times New Roman" pitchFamily="18" charset="0"/>
              </a:rPr>
              <a:t>Reasonable Accommodation</a:t>
            </a:r>
            <a:r>
              <a:rPr lang="en-US" smtClean="0">
                <a:latin typeface="Times New Roman" pitchFamily="18" charset="0"/>
              </a:rPr>
              <a:t> is </a:t>
            </a:r>
            <a:r>
              <a:rPr lang="en-US" u="sng" smtClean="0">
                <a:latin typeface="Times New Roman" pitchFamily="18" charset="0"/>
              </a:rPr>
              <a:t>required</a:t>
            </a:r>
            <a:r>
              <a:rPr lang="en-US" smtClean="0">
                <a:latin typeface="Times New Roman" pitchFamily="18" charset="0"/>
              </a:rPr>
              <a:t> for </a:t>
            </a:r>
            <a:r>
              <a:rPr lang="en-US" u="sng" smtClean="0">
                <a:latin typeface="Times New Roman" pitchFamily="18" charset="0"/>
              </a:rPr>
              <a:t>qualified employees</a:t>
            </a:r>
            <a:r>
              <a:rPr lang="en-US" smtClean="0">
                <a:latin typeface="Times New Roman" pitchFamily="18" charset="0"/>
              </a:rPr>
              <a:t> with </a:t>
            </a:r>
            <a:r>
              <a:rPr lang="en-US" u="sng" smtClean="0">
                <a:latin typeface="Times New Roman" pitchFamily="18" charset="0"/>
              </a:rPr>
              <a:t>disabilities.</a:t>
            </a:r>
            <a:r>
              <a:rPr lang="en-US" smtClean="0">
                <a:latin typeface="Times New Roman" pitchFamily="18" charset="0"/>
              </a:rPr>
              <a:t/>
            </a:r>
            <a:br>
              <a:rPr lang="en-US" smtClean="0">
                <a:latin typeface="Times New Roman" pitchFamily="18" charset="0"/>
              </a:rPr>
            </a:br>
            <a:endParaRPr lang="en-US" smtClean="0">
              <a:latin typeface="Times New Roman" pitchFamily="18" charset="0"/>
            </a:endParaRPr>
          </a:p>
          <a:p>
            <a:pPr eaLnBrk="1" hangingPunct="1"/>
            <a:r>
              <a:rPr lang="en-US" smtClean="0">
                <a:latin typeface="Times New Roman" pitchFamily="18" charset="0"/>
              </a:rPr>
              <a:t>The Underlined Terminology is critical!!</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idx="4294967295"/>
          </p:nvPr>
        </p:nvSpPr>
        <p:spPr>
          <a:xfrm>
            <a:off x="987425" y="304800"/>
            <a:ext cx="7588250" cy="1216025"/>
          </a:xfrm>
        </p:spPr>
        <p:txBody>
          <a:bodyPr>
            <a:norm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sz="36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38100" dist="38100" dir="2700000" algn="tl">
                    <a:srgbClr val="C0C0C0"/>
                  </a:outerShdw>
                </a:effectLst>
                <a:latin typeface="Times New Roman" charset="0"/>
              </a:rPr>
              <a:t>Age Discrimination in Employment Act of 1967</a:t>
            </a:r>
          </a:p>
        </p:txBody>
      </p:sp>
      <p:sp>
        <p:nvSpPr>
          <p:cNvPr id="10243" name="Rectangle 3"/>
          <p:cNvSpPr>
            <a:spLocks noGrp="1" noChangeArrowheads="1"/>
          </p:cNvSpPr>
          <p:nvPr>
            <p:ph idx="4294967295"/>
          </p:nvPr>
        </p:nvSpPr>
        <p:spPr>
          <a:xfrm>
            <a:off x="863600" y="2014538"/>
            <a:ext cx="7594600" cy="3101975"/>
          </a:xfrm>
        </p:spPr>
        <p:txBody>
          <a:bodyPr/>
          <a:lstStyle/>
          <a:p>
            <a:pPr eaLnBrk="1" hangingPunct="1"/>
            <a:r>
              <a:rPr lang="en-US" sz="3800" smtClean="0">
                <a:latin typeface="Times New Roman" pitchFamily="18" charset="0"/>
              </a:rPr>
              <a:t>“All </a:t>
            </a:r>
            <a:r>
              <a:rPr lang="en-US" sz="3800" u="sng" smtClean="0">
                <a:latin typeface="Times New Roman" pitchFamily="18" charset="0"/>
              </a:rPr>
              <a:t>personnel actions</a:t>
            </a:r>
            <a:r>
              <a:rPr lang="en-US" sz="3800" smtClean="0">
                <a:latin typeface="Times New Roman" pitchFamily="18" charset="0"/>
              </a:rPr>
              <a:t> affecting employees or applicants for (Federal) employment, who are at least </a:t>
            </a:r>
            <a:r>
              <a:rPr lang="en-US" sz="3800" u="sng" smtClean="0">
                <a:latin typeface="Times New Roman" pitchFamily="18" charset="0"/>
              </a:rPr>
              <a:t>40 years of age</a:t>
            </a:r>
            <a:r>
              <a:rPr lang="en-US" sz="3800" smtClean="0">
                <a:latin typeface="Times New Roman" pitchFamily="18" charset="0"/>
              </a:rPr>
              <a:t> . . . Shall be made free from any discrimination based on age.”</a:t>
            </a:r>
          </a:p>
          <a:p>
            <a:pPr eaLnBrk="1" hangingPunct="1">
              <a:buFontTx/>
              <a:buNone/>
            </a:pPr>
            <a:endParaRPr lang="en-US"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a:off x="609600" y="228600"/>
            <a:ext cx="7588250" cy="1216025"/>
          </a:xfrm>
        </p:spPr>
        <p:txBody>
          <a:bodyPr>
            <a:norm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sz="4000" b="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38100" dist="38100" dir="2700000" algn="tl">
                    <a:srgbClr val="C0C0C0"/>
                  </a:outerShdw>
                </a:effectLst>
                <a:latin typeface="Times New Roman" charset="0"/>
              </a:rPr>
              <a:t>Unlawful Bases of Discrimination</a:t>
            </a:r>
          </a:p>
        </p:txBody>
      </p:sp>
      <p:sp>
        <p:nvSpPr>
          <p:cNvPr id="11267" name="Rectangle 3"/>
          <p:cNvSpPr>
            <a:spLocks noGrp="1" noChangeArrowheads="1"/>
          </p:cNvSpPr>
          <p:nvPr>
            <p:ph sz="half" idx="4294967295"/>
          </p:nvPr>
        </p:nvSpPr>
        <p:spPr>
          <a:xfrm>
            <a:off x="685800" y="1905000"/>
            <a:ext cx="7848600" cy="4449763"/>
          </a:xfrm>
        </p:spPr>
        <p:txBody>
          <a:bodyPr/>
          <a:lstStyle/>
          <a:p>
            <a:pPr eaLnBrk="1" hangingPunct="1">
              <a:lnSpc>
                <a:spcPct val="80000"/>
              </a:lnSpc>
            </a:pPr>
            <a:r>
              <a:rPr lang="en-US" sz="3000" b="1" smtClean="0">
                <a:latin typeface="Times New Roman" pitchFamily="18" charset="0"/>
              </a:rPr>
              <a:t>Discrimination is prohibited on the following bases:</a:t>
            </a:r>
          </a:p>
          <a:p>
            <a:pPr eaLnBrk="1" hangingPunct="1">
              <a:lnSpc>
                <a:spcPct val="80000"/>
              </a:lnSpc>
            </a:pPr>
            <a:r>
              <a:rPr lang="en-US" sz="3000" b="1" smtClean="0">
                <a:latin typeface="Times New Roman" pitchFamily="18" charset="0"/>
              </a:rPr>
              <a:t>Age (over 40)</a:t>
            </a:r>
          </a:p>
          <a:p>
            <a:pPr eaLnBrk="1" hangingPunct="1">
              <a:lnSpc>
                <a:spcPct val="80000"/>
              </a:lnSpc>
            </a:pPr>
            <a:r>
              <a:rPr lang="en-US" sz="3000" b="1" smtClean="0">
                <a:latin typeface="Times New Roman" pitchFamily="18" charset="0"/>
              </a:rPr>
              <a:t>Sex</a:t>
            </a:r>
          </a:p>
          <a:p>
            <a:pPr eaLnBrk="1" hangingPunct="1">
              <a:lnSpc>
                <a:spcPct val="80000"/>
              </a:lnSpc>
            </a:pPr>
            <a:r>
              <a:rPr lang="en-US" sz="3000" b="1" smtClean="0">
                <a:latin typeface="Times New Roman" pitchFamily="18" charset="0"/>
              </a:rPr>
              <a:t>Race</a:t>
            </a:r>
          </a:p>
          <a:p>
            <a:pPr eaLnBrk="1" hangingPunct="1">
              <a:lnSpc>
                <a:spcPct val="80000"/>
              </a:lnSpc>
            </a:pPr>
            <a:r>
              <a:rPr lang="en-US" sz="3000" b="1" smtClean="0">
                <a:latin typeface="Times New Roman" pitchFamily="18" charset="0"/>
              </a:rPr>
              <a:t>Religion</a:t>
            </a:r>
          </a:p>
          <a:p>
            <a:pPr eaLnBrk="1" hangingPunct="1">
              <a:lnSpc>
                <a:spcPct val="80000"/>
              </a:lnSpc>
            </a:pPr>
            <a:r>
              <a:rPr lang="en-US" sz="3000" b="1" smtClean="0">
                <a:latin typeface="Times New Roman" pitchFamily="18" charset="0"/>
              </a:rPr>
              <a:t>National Origin</a:t>
            </a:r>
          </a:p>
        </p:txBody>
      </p:sp>
      <p:sp>
        <p:nvSpPr>
          <p:cNvPr id="11268" name="Rectangle 4"/>
          <p:cNvSpPr>
            <a:spLocks noGrp="1" noChangeArrowheads="1"/>
          </p:cNvSpPr>
          <p:nvPr>
            <p:ph sz="half" idx="4294967295"/>
          </p:nvPr>
        </p:nvSpPr>
        <p:spPr>
          <a:xfrm>
            <a:off x="685800" y="5029200"/>
            <a:ext cx="4038600" cy="1193800"/>
          </a:xfrm>
        </p:spPr>
        <p:txBody>
          <a:bodyPr/>
          <a:lstStyle/>
          <a:p>
            <a:pPr eaLnBrk="1" hangingPunct="1">
              <a:lnSpc>
                <a:spcPct val="70000"/>
              </a:lnSpc>
            </a:pPr>
            <a:r>
              <a:rPr lang="en-US" sz="2800" b="1" smtClean="0">
                <a:latin typeface="Times New Roman" pitchFamily="18" charset="0"/>
              </a:rPr>
              <a:t>Disability</a:t>
            </a:r>
          </a:p>
          <a:p>
            <a:pPr eaLnBrk="1" hangingPunct="1">
              <a:lnSpc>
                <a:spcPct val="70000"/>
              </a:lnSpc>
            </a:pPr>
            <a:r>
              <a:rPr lang="en-US" sz="2800" b="1" smtClean="0">
                <a:latin typeface="Times New Roman" pitchFamily="18" charset="0"/>
              </a:rPr>
              <a:t>Color</a:t>
            </a:r>
          </a:p>
          <a:p>
            <a:pPr eaLnBrk="1" hangingPunct="1">
              <a:lnSpc>
                <a:spcPct val="70000"/>
              </a:lnSpc>
            </a:pPr>
            <a:r>
              <a:rPr lang="en-US" sz="2800" b="1" smtClean="0">
                <a:latin typeface="Times New Roman" pitchFamily="18" charset="0"/>
              </a:rPr>
              <a:t>Reprisal</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0" y="-295275"/>
            <a:ext cx="9144000" cy="5694363"/>
          </a:xfrm>
          <a:prstGeom prst="rect">
            <a:avLst/>
          </a:prstGeom>
          <a:noFill/>
          <a:ln w="9525">
            <a:noFill/>
            <a:miter lim="800000"/>
            <a:headEnd/>
            <a:tailEnd/>
          </a:ln>
        </p:spPr>
        <p:txBody>
          <a:bodyPr>
            <a:spAutoFit/>
          </a:bodyPr>
          <a:lstStyle/>
          <a:p>
            <a:pPr algn="ctr"/>
            <a:endParaRPr lang="en-US" sz="3200" b="1"/>
          </a:p>
          <a:p>
            <a:pPr algn="ctr"/>
            <a:endParaRPr lang="en-US" sz="3200" b="1"/>
          </a:p>
          <a:p>
            <a:pPr algn="ctr"/>
            <a:endParaRPr lang="en-US" sz="3200" b="1"/>
          </a:p>
          <a:p>
            <a:pPr algn="ctr"/>
            <a:r>
              <a:rPr lang="en-US" sz="2800" b="1">
                <a:latin typeface="Times New Roman" pitchFamily="18" charset="0"/>
                <a:cs typeface="Times New Roman" pitchFamily="18" charset="0"/>
              </a:rPr>
              <a:t>Sexual Harassment</a:t>
            </a:r>
            <a:r>
              <a:rPr lang="en-US" sz="2000" b="1">
                <a:latin typeface="Times New Roman" pitchFamily="18" charset="0"/>
                <a:cs typeface="Times New Roman" pitchFamily="18" charset="0"/>
              </a:rPr>
              <a:t> </a:t>
            </a:r>
            <a:endParaRPr lang="en-US" sz="2000">
              <a:latin typeface="Times New Roman" pitchFamily="18" charset="0"/>
              <a:cs typeface="Times New Roman" pitchFamily="18" charset="0"/>
            </a:endParaRPr>
          </a:p>
          <a:p>
            <a:endParaRPr lang="en-US" sz="2000">
              <a:latin typeface="Times New Roman" pitchFamily="18" charset="0"/>
              <a:cs typeface="Times New Roman" pitchFamily="18" charset="0"/>
            </a:endParaRPr>
          </a:p>
          <a:p>
            <a:r>
              <a:rPr lang="en-US" sz="2000">
                <a:latin typeface="Times New Roman" pitchFamily="18" charset="0"/>
                <a:cs typeface="Times New Roman" pitchFamily="18" charset="0"/>
              </a:rPr>
              <a:t>Sexual harassment is a form of sex discrimination that violates Title VII of the 1964 Civil Rights Act as amended in 1972. </a:t>
            </a:r>
            <a:br>
              <a:rPr lang="en-US" sz="2000">
                <a:latin typeface="Times New Roman" pitchFamily="18" charset="0"/>
                <a:cs typeface="Times New Roman" pitchFamily="18" charset="0"/>
              </a:rPr>
            </a:br>
            <a:endParaRPr lang="en-US" sz="2000">
              <a:latin typeface="Times New Roman" pitchFamily="18" charset="0"/>
              <a:cs typeface="Times New Roman" pitchFamily="18" charset="0"/>
            </a:endParaRPr>
          </a:p>
          <a:p>
            <a:r>
              <a:rPr lang="en-US" sz="2000">
                <a:latin typeface="Times New Roman" pitchFamily="18" charset="0"/>
                <a:cs typeface="Times New Roman" pitchFamily="18" charset="0"/>
              </a:rPr>
              <a:t>Sexual harassment consists of unwanted, unwelcome sexual advances or sexual conduct in the workplace that has the effect of unreasonably interfering with a person's work performance. This type of behavior can create an intimidating or hostile work environment.</a:t>
            </a:r>
            <a:br>
              <a:rPr lang="en-US" sz="2000">
                <a:latin typeface="Times New Roman" pitchFamily="18" charset="0"/>
                <a:cs typeface="Times New Roman" pitchFamily="18" charset="0"/>
              </a:rPr>
            </a:br>
            <a:endParaRPr lang="en-US" sz="2000">
              <a:latin typeface="Times New Roman" pitchFamily="18" charset="0"/>
              <a:cs typeface="Times New Roman" pitchFamily="18" charset="0"/>
            </a:endParaRPr>
          </a:p>
          <a:p>
            <a:r>
              <a:rPr lang="en-US" sz="2000">
                <a:latin typeface="Times New Roman" pitchFamily="18" charset="0"/>
                <a:cs typeface="Times New Roman" pitchFamily="18" charset="0"/>
              </a:rPr>
              <a:t>The goal of eliminating sexual harassment in the workplace must begin with prevention. As USUHS employees, we have a responsibility to prevent sexual harassment from occurring.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0" y="747713"/>
            <a:ext cx="9144000" cy="1077912"/>
          </a:xfrm>
          <a:prstGeom prst="rect">
            <a:avLst/>
          </a:prstGeom>
          <a:noFill/>
          <a:ln w="9525">
            <a:noFill/>
            <a:miter lim="800000"/>
            <a:headEnd/>
            <a:tailEnd/>
          </a:ln>
        </p:spPr>
        <p:txBody>
          <a:bodyPr>
            <a:spAutoFit/>
          </a:bodyPr>
          <a:lstStyle/>
          <a:p>
            <a:pPr>
              <a:lnSpc>
                <a:spcPct val="80000"/>
              </a:lnSpc>
            </a:pPr>
            <a:endParaRPr lang="en-US" sz="1600">
              <a:latin typeface="Times New Roman" pitchFamily="18" charset="0"/>
              <a:cs typeface="Times New Roman" pitchFamily="18" charset="0"/>
            </a:endParaRPr>
          </a:p>
          <a:p>
            <a:pPr algn="ctr">
              <a:lnSpc>
                <a:spcPct val="80000"/>
              </a:lnSpc>
            </a:pPr>
            <a:endParaRPr lang="en-US" sz="3200">
              <a:latin typeface="Times New Roman" pitchFamily="18" charset="0"/>
              <a:cs typeface="Times New Roman" pitchFamily="18" charset="0"/>
            </a:endParaRPr>
          </a:p>
          <a:p>
            <a:pPr lvl="1" algn="ctr">
              <a:lnSpc>
                <a:spcPct val="80000"/>
              </a:lnSpc>
            </a:pPr>
            <a:r>
              <a:rPr lang="en-US" sz="3200" b="1">
                <a:latin typeface="Times New Roman" pitchFamily="18" charset="0"/>
                <a:cs typeface="Times New Roman" pitchFamily="18" charset="0"/>
              </a:rPr>
              <a:t>ACCOUNTABILITY</a:t>
            </a:r>
          </a:p>
        </p:txBody>
      </p:sp>
      <p:sp>
        <p:nvSpPr>
          <p:cNvPr id="13315" name="Rectangle 2"/>
          <p:cNvSpPr>
            <a:spLocks noChangeArrowheads="1"/>
          </p:cNvSpPr>
          <p:nvPr/>
        </p:nvSpPr>
        <p:spPr bwMode="auto">
          <a:xfrm>
            <a:off x="0" y="1720850"/>
            <a:ext cx="9144000" cy="2751138"/>
          </a:xfrm>
          <a:prstGeom prst="rect">
            <a:avLst/>
          </a:prstGeom>
          <a:noFill/>
          <a:ln w="9525">
            <a:noFill/>
            <a:miter lim="800000"/>
            <a:headEnd/>
            <a:tailEnd/>
          </a:ln>
        </p:spPr>
        <p:txBody>
          <a:bodyPr>
            <a:spAutoFit/>
          </a:bodyPr>
          <a:lstStyle/>
          <a:p>
            <a:pPr>
              <a:lnSpc>
                <a:spcPct val="80000"/>
              </a:lnSpc>
            </a:pPr>
            <a:endParaRPr lang="en-US" sz="2400">
              <a:latin typeface="Times New Roman" pitchFamily="18" charset="0"/>
              <a:cs typeface="Times New Roman" pitchFamily="18" charset="0"/>
            </a:endParaRPr>
          </a:p>
          <a:p>
            <a:pPr>
              <a:lnSpc>
                <a:spcPct val="80000"/>
              </a:lnSpc>
            </a:pPr>
            <a:r>
              <a:rPr lang="en-US" sz="2400">
                <a:latin typeface="Times New Roman" pitchFamily="18" charset="0"/>
                <a:cs typeface="Times New Roman" pitchFamily="18" charset="0"/>
              </a:rPr>
              <a:t>A.  Sexual harassment is prohibited.</a:t>
            </a:r>
          </a:p>
          <a:p>
            <a:pPr>
              <a:lnSpc>
                <a:spcPct val="80000"/>
              </a:lnSpc>
            </a:pPr>
            <a:endParaRPr lang="en-US" sz="2400">
              <a:latin typeface="Times New Roman" pitchFamily="18" charset="0"/>
              <a:cs typeface="Times New Roman" pitchFamily="18" charset="0"/>
            </a:endParaRPr>
          </a:p>
          <a:p>
            <a:pPr>
              <a:lnSpc>
                <a:spcPct val="80000"/>
              </a:lnSpc>
            </a:pPr>
            <a:r>
              <a:rPr lang="en-US" sz="2400">
                <a:latin typeface="Times New Roman" pitchFamily="18" charset="0"/>
                <a:cs typeface="Times New Roman" pitchFamily="18" charset="0"/>
              </a:rPr>
              <a:t>B.  No USUHS individual shall:</a:t>
            </a:r>
          </a:p>
          <a:p>
            <a:pPr>
              <a:lnSpc>
                <a:spcPct val="80000"/>
              </a:lnSpc>
              <a:buFont typeface="Wingdings" pitchFamily="2" charset="2"/>
              <a:buNone/>
            </a:pPr>
            <a:r>
              <a:rPr lang="en-US">
                <a:latin typeface="Times New Roman" pitchFamily="18" charset="0"/>
                <a:cs typeface="Times New Roman" pitchFamily="18" charset="0"/>
              </a:rPr>
              <a:t>		</a:t>
            </a:r>
            <a:r>
              <a:rPr lang="en-US" sz="2000">
                <a:latin typeface="Times New Roman" pitchFamily="18" charset="0"/>
                <a:cs typeface="Times New Roman" pitchFamily="18" charset="0"/>
              </a:rPr>
              <a:t>1.  Commit sexual harassment;</a:t>
            </a:r>
          </a:p>
          <a:p>
            <a:pPr>
              <a:lnSpc>
                <a:spcPct val="80000"/>
              </a:lnSpc>
              <a:buFont typeface="Wingdings" pitchFamily="2" charset="2"/>
              <a:buNone/>
            </a:pPr>
            <a:r>
              <a:rPr lang="en-US" sz="2000">
                <a:latin typeface="Times New Roman" pitchFamily="18" charset="0"/>
                <a:cs typeface="Times New Roman" pitchFamily="18" charset="0"/>
              </a:rPr>
              <a:t>		2.  </a:t>
            </a:r>
            <a:r>
              <a:rPr lang="en-US" sz="2000" b="1">
                <a:latin typeface="Times New Roman" pitchFamily="18" charset="0"/>
                <a:cs typeface="Times New Roman" pitchFamily="18" charset="0"/>
              </a:rPr>
              <a:t>Take reprisal action against a person who provides information on an incident of alleged sexual harassment</a:t>
            </a:r>
            <a:r>
              <a:rPr lang="en-US" sz="2000">
                <a:latin typeface="Times New Roman" pitchFamily="18" charset="0"/>
                <a:cs typeface="Times New Roman" pitchFamily="18" charset="0"/>
              </a:rPr>
              <a:t>;</a:t>
            </a:r>
          </a:p>
          <a:p>
            <a:pPr>
              <a:lnSpc>
                <a:spcPct val="80000"/>
              </a:lnSpc>
              <a:buFont typeface="Wingdings" pitchFamily="2" charset="2"/>
              <a:buNone/>
            </a:pPr>
            <a:r>
              <a:rPr lang="en-US" sz="2000">
                <a:latin typeface="Times New Roman" pitchFamily="18" charset="0"/>
                <a:cs typeface="Times New Roman" pitchFamily="18" charset="0"/>
              </a:rPr>
              <a:t>		3.  Knowingly make a false accusation of sexual harassment; or,</a:t>
            </a:r>
          </a:p>
          <a:p>
            <a:pPr>
              <a:lnSpc>
                <a:spcPct val="80000"/>
              </a:lnSpc>
              <a:buFont typeface="Wingdings" pitchFamily="2" charset="2"/>
              <a:buNone/>
            </a:pPr>
            <a:r>
              <a:rPr lang="en-US" sz="2000">
                <a:latin typeface="Times New Roman" pitchFamily="18" charset="0"/>
                <a:cs typeface="Times New Roman" pitchFamily="18" charset="0"/>
              </a:rPr>
              <a:t>		4.  While in supervisory position, condone or ignore sexual harassment of which he or she has knowledge or has reason to have knowledge.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ctrTitle" idx="4294967295"/>
          </p:nvPr>
        </p:nvSpPr>
        <p:spPr>
          <a:xfrm>
            <a:off x="541092" y="2727325"/>
            <a:ext cx="8229600" cy="1828800"/>
          </a:xfrm>
        </p:spPr>
        <p:txBody>
          <a:bodyPr lIns="45720" tIns="0" rIns="45720" bIns="0" anchor="b">
            <a:normAutofit fontScale="90000"/>
            <a:scene3d>
              <a:camera prst="orthographicFront"/>
              <a:lightRig rig="soft" dir="t">
                <a:rot lat="0" lon="0" rev="17220000"/>
              </a:lightRig>
            </a:scene3d>
            <a:sp3d prstMaterial="softEdge">
              <a:bevelT w="38100" h="38100"/>
            </a:sp3d>
          </a:bodyPr>
          <a:lstStyle/>
          <a:p>
            <a:pPr eaLnBrk="1" fontAlgn="auto" hangingPunct="1">
              <a:spcAft>
                <a:spcPts val="0"/>
              </a:spcAft>
              <a:defRPr/>
            </a:pPr>
            <a:r>
              <a:rPr lang="en-US" sz="4800" b="1" kern="1200" cap="all">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Times New Roman" charset="0"/>
                <a:cs typeface="Times New Roman" charset="0"/>
              </a:rPr>
              <a:t>EEO </a:t>
            </a:r>
            <a:br>
              <a:rPr lang="en-US" sz="4800" b="1" kern="1200" cap="all">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Times New Roman" charset="0"/>
                <a:cs typeface="Times New Roman" charset="0"/>
              </a:rPr>
            </a:br>
            <a:r>
              <a:rPr lang="en-US" sz="4800" b="1" kern="1200" cap="all">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Times New Roman" charset="0"/>
                <a:cs typeface="Times New Roman" charset="0"/>
              </a:rPr>
              <a:t>Discrimination Complaint </a:t>
            </a:r>
            <a:br>
              <a:rPr lang="en-US" sz="4800" b="1" kern="1200" cap="all">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Times New Roman" charset="0"/>
                <a:cs typeface="Times New Roman" charset="0"/>
              </a:rPr>
            </a:br>
            <a:r>
              <a:rPr lang="en-US" sz="4800" b="1" kern="1200" cap="all">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Times New Roman" charset="0"/>
                <a:cs typeface="Times New Roman" charset="0"/>
              </a:rPr>
              <a:t>Process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Apex">
      <a:majorFont>
        <a:latin typeface=""/>
        <a:ea typeface=""/>
        <a:cs typeface=""/>
      </a:majorFont>
      <a:minorFont>
        <a:latin typeface=""/>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4433</TotalTime>
  <Words>1297</Words>
  <Application>Microsoft Office PowerPoint</Application>
  <PresentationFormat>On-screen Show (4:3)</PresentationFormat>
  <Paragraphs>215</Paragraphs>
  <Slides>22</Slides>
  <Notes>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22</vt:i4>
      </vt:variant>
    </vt:vector>
  </HeadingPairs>
  <TitlesOfParts>
    <vt:vector size="31" baseType="lpstr">
      <vt:lpstr>Verdana</vt:lpstr>
      <vt:lpstr>Arial</vt:lpstr>
      <vt:lpstr>Wingdings 2</vt:lpstr>
      <vt:lpstr>Wingdings</vt:lpstr>
      <vt:lpstr>Wingdings 3</vt:lpstr>
      <vt:lpstr>Times New Roman</vt:lpstr>
      <vt:lpstr>Apex</vt:lpstr>
      <vt:lpstr>Default Design</vt:lpstr>
      <vt:lpstr>Slit</vt:lpstr>
      <vt:lpstr>Slide 1</vt:lpstr>
      <vt:lpstr>Why are we here?</vt:lpstr>
      <vt:lpstr>THE LAW </vt:lpstr>
      <vt:lpstr>Rehabilitation Act of 1973 and the ADA</vt:lpstr>
      <vt:lpstr>Age Discrimination in Employment Act of 1967</vt:lpstr>
      <vt:lpstr>Unlawful Bases of Discrimination</vt:lpstr>
      <vt:lpstr>Slide 7</vt:lpstr>
      <vt:lpstr>Slide 8</vt:lpstr>
      <vt:lpstr>EEO  Discrimination Complaint  Process</vt:lpstr>
      <vt:lpstr>EEO Statutes</vt:lpstr>
      <vt:lpstr>EEO Discrimination Complaints</vt:lpstr>
      <vt:lpstr>Slide 12</vt:lpstr>
      <vt:lpstr>Slide 13</vt:lpstr>
      <vt:lpstr>Other Circumstances</vt:lpstr>
      <vt:lpstr>Slide 15</vt:lpstr>
      <vt:lpstr>Responsibilities</vt:lpstr>
      <vt:lpstr>Merit Systems Principles</vt:lpstr>
      <vt:lpstr>12 Prohibited Personnel Practices</vt:lpstr>
      <vt:lpstr>12 Prohibited Personnel Practices</vt:lpstr>
      <vt:lpstr>Protected Activity:  Opposition to Discriminatory Practice</vt:lpstr>
      <vt:lpstr>Protected Activity: Participation in the EEO Process</vt:lpstr>
      <vt:lpstr>Slide 22</vt:lpstr>
    </vt:vector>
  </TitlesOfParts>
  <Company>USMC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DominguezJR</dc:creator>
  <cp:lastModifiedBy> </cp:lastModifiedBy>
  <cp:revision>104</cp:revision>
  <cp:lastPrinted>1601-01-01T00:00:00Z</cp:lastPrinted>
  <dcterms:created xsi:type="dcterms:W3CDTF">2003-11-26T17:31:44Z</dcterms:created>
  <dcterms:modified xsi:type="dcterms:W3CDTF">2012-05-31T21:14:31Z</dcterms:modified>
</cp:coreProperties>
</file>